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98" r:id="rId2"/>
    <p:sldId id="278" r:id="rId3"/>
    <p:sldId id="331" r:id="rId4"/>
    <p:sldId id="330" r:id="rId5"/>
    <p:sldId id="313" r:id="rId6"/>
    <p:sldId id="259" r:id="rId7"/>
    <p:sldId id="338" r:id="rId8"/>
    <p:sldId id="291" r:id="rId9"/>
    <p:sldId id="290" r:id="rId10"/>
    <p:sldId id="289" r:id="rId11"/>
    <p:sldId id="340" r:id="rId12"/>
    <p:sldId id="343" r:id="rId13"/>
    <p:sldId id="324" r:id="rId14"/>
    <p:sldId id="320" r:id="rId15"/>
    <p:sldId id="319" r:id="rId16"/>
    <p:sldId id="333" r:id="rId17"/>
    <p:sldId id="33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 Vas" initials="AV" lastIdx="1" clrIdx="0">
    <p:extLst>
      <p:ext uri="{19B8F6BF-5375-455C-9EA6-DF929625EA0E}">
        <p15:presenceInfo xmlns:p15="http://schemas.microsoft.com/office/powerpoint/2012/main" userId="d765d386989b46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97D6A-B76E-4239-9671-9923402792F2}" type="datetimeFigureOut">
              <a:rPr lang="en-GB" smtClean="0"/>
              <a:t>23/02/2019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C9269-19AB-494B-B9D6-A01CFC7C8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516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AEEF006-2DB4-4844-BA9B-F1C48986D5B4}" type="datetimeFigureOut">
              <a:rPr lang="en-GB" smtClean="0"/>
              <a:t>23/02/2019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65308C1-695B-438C-AD6F-BBB6356E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15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F006-2DB4-4844-BA9B-F1C48986D5B4}" type="datetimeFigureOut">
              <a:rPr lang="en-GB" smtClean="0"/>
              <a:t>23/02/2019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08C1-695B-438C-AD6F-BBB6356E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34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EEF006-2DB4-4844-BA9B-F1C48986D5B4}" type="datetimeFigureOut">
              <a:rPr lang="en-GB" smtClean="0"/>
              <a:t>23/02/2019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5308C1-695B-438C-AD6F-BBB6356E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53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EEF006-2DB4-4844-BA9B-F1C48986D5B4}" type="datetimeFigureOut">
              <a:rPr lang="en-GB" smtClean="0"/>
              <a:t>23/02/2019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5308C1-695B-438C-AD6F-BBB6356E41D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0677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EEF006-2DB4-4844-BA9B-F1C48986D5B4}" type="datetimeFigureOut">
              <a:rPr lang="en-GB" smtClean="0"/>
              <a:t>23/02/2019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5308C1-695B-438C-AD6F-BBB6356E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442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F006-2DB4-4844-BA9B-F1C48986D5B4}" type="datetimeFigureOut">
              <a:rPr lang="en-GB" smtClean="0"/>
              <a:t>23/02/2019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08C1-695B-438C-AD6F-BBB6356E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880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F006-2DB4-4844-BA9B-F1C48986D5B4}" type="datetimeFigureOut">
              <a:rPr lang="en-GB" smtClean="0"/>
              <a:t>23/02/2019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08C1-695B-438C-AD6F-BBB6356E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059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F006-2DB4-4844-BA9B-F1C48986D5B4}" type="datetimeFigureOut">
              <a:rPr lang="en-GB" smtClean="0"/>
              <a:t>23/02/2019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08C1-695B-438C-AD6F-BBB6356E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210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EEF006-2DB4-4844-BA9B-F1C48986D5B4}" type="datetimeFigureOut">
              <a:rPr lang="en-GB" smtClean="0"/>
              <a:t>23/02/2019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5308C1-695B-438C-AD6F-BBB6356E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27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F006-2DB4-4844-BA9B-F1C48986D5B4}" type="datetimeFigureOut">
              <a:rPr lang="en-GB" smtClean="0"/>
              <a:t>23/02/2019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08C1-695B-438C-AD6F-BBB6356E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40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EEF006-2DB4-4844-BA9B-F1C48986D5B4}" type="datetimeFigureOut">
              <a:rPr lang="en-GB" smtClean="0"/>
              <a:t>23/02/2019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5308C1-695B-438C-AD6F-BBB6356E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67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F006-2DB4-4844-BA9B-F1C48986D5B4}" type="datetimeFigureOut">
              <a:rPr lang="en-GB" smtClean="0"/>
              <a:t>23/02/2019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08C1-695B-438C-AD6F-BBB6356E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06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F006-2DB4-4844-BA9B-F1C48986D5B4}" type="datetimeFigureOut">
              <a:rPr lang="en-GB" smtClean="0"/>
              <a:t>23/02/2019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08C1-695B-438C-AD6F-BBB6356E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8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F006-2DB4-4844-BA9B-F1C48986D5B4}" type="datetimeFigureOut">
              <a:rPr lang="en-GB" smtClean="0"/>
              <a:t>23/02/2019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08C1-695B-438C-AD6F-BBB6356E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28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F006-2DB4-4844-BA9B-F1C48986D5B4}" type="datetimeFigureOut">
              <a:rPr lang="en-GB" smtClean="0"/>
              <a:t>23/02/2019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08C1-695B-438C-AD6F-BBB6356E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03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F006-2DB4-4844-BA9B-F1C48986D5B4}" type="datetimeFigureOut">
              <a:rPr lang="en-GB" smtClean="0"/>
              <a:t>23/02/2019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08C1-695B-438C-AD6F-BBB6356E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48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F006-2DB4-4844-BA9B-F1C48986D5B4}" type="datetimeFigureOut">
              <a:rPr lang="en-GB" smtClean="0"/>
              <a:t>23/02/2019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08C1-695B-438C-AD6F-BBB6356E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59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EF006-2DB4-4844-BA9B-F1C48986D5B4}" type="datetimeFigureOut">
              <a:rPr lang="en-GB" smtClean="0"/>
              <a:t>23/02/2019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308C1-695B-438C-AD6F-BBB6356E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789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387160/RR398A_-_Economic_Value_of_Key_Qualifications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nfed.org/mobi/malcolm-knowles-informal-adult-education-self-direction-and-andragogy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026B3B-BCF8-43C3-83AE-9A46EDEF1AE4}"/>
              </a:ext>
            </a:extLst>
          </p:cNvPr>
          <p:cNvSpPr txBox="1"/>
          <p:nvPr/>
        </p:nvSpPr>
        <p:spPr>
          <a:xfrm>
            <a:off x="792480" y="2419423"/>
            <a:ext cx="108233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If you weren’t expected to, would you set targets/goals for your students?</a:t>
            </a:r>
          </a:p>
          <a:p>
            <a:endParaRPr lang="en-GB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9E4BE-BE53-4AB7-9645-8DFAA9348135}"/>
              </a:ext>
            </a:extLst>
          </p:cNvPr>
          <p:cNvSpPr txBox="1"/>
          <p:nvPr/>
        </p:nvSpPr>
        <p:spPr>
          <a:xfrm>
            <a:off x="8737178" y="5820890"/>
            <a:ext cx="2723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Albert Vas</a:t>
            </a:r>
          </a:p>
        </p:txBody>
      </p:sp>
    </p:spTree>
    <p:extLst>
      <p:ext uri="{BB962C8B-B14F-4D97-AF65-F5344CB8AC3E}">
        <p14:creationId xmlns:p14="http://schemas.microsoft.com/office/powerpoint/2010/main" val="2218233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DB766C-3578-4B9D-82DA-4BE7EBA32898}"/>
              </a:ext>
            </a:extLst>
          </p:cNvPr>
          <p:cNvSpPr txBox="1"/>
          <p:nvPr/>
        </p:nvSpPr>
        <p:spPr>
          <a:xfrm>
            <a:off x="567397" y="445404"/>
            <a:ext cx="97666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Effective use of setting goals </a:t>
            </a:r>
          </a:p>
          <a:p>
            <a:r>
              <a:rPr lang="en-GB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260385-3E47-403A-B395-18499C32AF95}"/>
              </a:ext>
            </a:extLst>
          </p:cNvPr>
          <p:cNvSpPr txBox="1"/>
          <p:nvPr/>
        </p:nvSpPr>
        <p:spPr>
          <a:xfrm>
            <a:off x="567397" y="2521059"/>
            <a:ext cx="110572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On your tables:</a:t>
            </a:r>
          </a:p>
          <a:p>
            <a:endParaRPr lang="en-GB" sz="2800" dirty="0"/>
          </a:p>
          <a:p>
            <a:r>
              <a:rPr lang="en-GB" sz="2800" dirty="0"/>
              <a:t>Discuss any strategies you have come across or used that have been successful/unsuccessful for target-setting in your teaching practice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FF3A61-5C84-44D1-A093-9B8899F81AEE}"/>
              </a:ext>
            </a:extLst>
          </p:cNvPr>
          <p:cNvSpPr/>
          <p:nvPr/>
        </p:nvSpPr>
        <p:spPr>
          <a:xfrm>
            <a:off x="5158684" y="1272205"/>
            <a:ext cx="7197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…and what we can realistically do </a:t>
            </a:r>
          </a:p>
        </p:txBody>
      </p:sp>
    </p:spTree>
    <p:extLst>
      <p:ext uri="{BB962C8B-B14F-4D97-AF65-F5344CB8AC3E}">
        <p14:creationId xmlns:p14="http://schemas.microsoft.com/office/powerpoint/2010/main" val="411476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06F277-B8F2-47FE-8EF4-690DA261C1FD}"/>
              </a:ext>
            </a:extLst>
          </p:cNvPr>
          <p:cNvSpPr txBox="1"/>
          <p:nvPr/>
        </p:nvSpPr>
        <p:spPr>
          <a:xfrm>
            <a:off x="529424" y="1383846"/>
            <a:ext cx="1113315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Setting the scene – why are they important?</a:t>
            </a:r>
          </a:p>
          <a:p>
            <a:endParaRPr lang="en-GB" sz="2200" dirty="0"/>
          </a:p>
          <a:p>
            <a:r>
              <a:rPr lang="en-GB" sz="2200" b="1" u="sng" dirty="0"/>
              <a:t>Consider:</a:t>
            </a:r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Providing personal examples where you have set goals for yourself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Asking the students about a goal that they have had and what they did to achieve 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Asking the students for their input into how they can achieve their current educational/mathematics goals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Asking when they can realistically work on these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6F277-B8F2-47FE-8EF4-690DA261C1FD}"/>
              </a:ext>
            </a:extLst>
          </p:cNvPr>
          <p:cNvSpPr txBox="1"/>
          <p:nvPr/>
        </p:nvSpPr>
        <p:spPr>
          <a:xfrm>
            <a:off x="952169" y="565205"/>
            <a:ext cx="10355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What we can do to engage students in goal-setting</a:t>
            </a:r>
          </a:p>
        </p:txBody>
      </p:sp>
    </p:spTree>
    <p:extLst>
      <p:ext uri="{BB962C8B-B14F-4D97-AF65-F5344CB8AC3E}">
        <p14:creationId xmlns:p14="http://schemas.microsoft.com/office/powerpoint/2010/main" val="192427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AD606B-1A8E-4B18-8FCE-6AC11112C3F2}"/>
              </a:ext>
            </a:extLst>
          </p:cNvPr>
          <p:cNvSpPr txBox="1"/>
          <p:nvPr/>
        </p:nvSpPr>
        <p:spPr>
          <a:xfrm>
            <a:off x="633047" y="491029"/>
            <a:ext cx="834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Teachers’ and students’ perspective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8DD6AF-5394-4DF2-8D95-291D4B4DD0A9}"/>
              </a:ext>
            </a:extLst>
          </p:cNvPr>
          <p:cNvSpPr txBox="1"/>
          <p:nvPr/>
        </p:nvSpPr>
        <p:spPr>
          <a:xfrm>
            <a:off x="633047" y="1327279"/>
            <a:ext cx="1095873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/>
              <a:t>Some similarities</a:t>
            </a:r>
          </a:p>
          <a:p>
            <a:pPr>
              <a:lnSpc>
                <a:spcPct val="150000"/>
              </a:lnSpc>
            </a:pPr>
            <a:endParaRPr lang="en-GB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Can support learning through discussion of areas to improve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Improve focus and effective use of time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Importance of communication between teacher and student regarding strengths and weaknesses (reviewing targets)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Importance of relationship between teachers and student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94953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AD606B-1A8E-4B18-8FCE-6AC11112C3F2}"/>
              </a:ext>
            </a:extLst>
          </p:cNvPr>
          <p:cNvSpPr txBox="1"/>
          <p:nvPr/>
        </p:nvSpPr>
        <p:spPr>
          <a:xfrm>
            <a:off x="600221" y="3429000"/>
            <a:ext cx="4003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Students’ perspective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8DD6AF-5394-4DF2-8D95-291D4B4DD0A9}"/>
              </a:ext>
            </a:extLst>
          </p:cNvPr>
          <p:cNvSpPr txBox="1"/>
          <p:nvPr/>
        </p:nvSpPr>
        <p:spPr>
          <a:xfrm>
            <a:off x="600222" y="1093936"/>
            <a:ext cx="109587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Most effective when created from marked work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Important to relate to everyday life/future career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Use </a:t>
            </a:r>
            <a:r>
              <a:rPr lang="en-GB" sz="2000" dirty="0" err="1"/>
              <a:t>MathsWatch</a:t>
            </a:r>
            <a:r>
              <a:rPr lang="en-GB" sz="2000" dirty="0"/>
              <a:t>/BKSB to create, identify and track targets and for students to see progress</a:t>
            </a:r>
          </a:p>
          <a:p>
            <a:r>
              <a:rPr lang="en-GB" sz="2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5DC3FD-4C5D-4F94-8383-355262793614}"/>
              </a:ext>
            </a:extLst>
          </p:cNvPr>
          <p:cNvSpPr txBox="1"/>
          <p:nvPr/>
        </p:nvSpPr>
        <p:spPr>
          <a:xfrm>
            <a:off x="616635" y="309106"/>
            <a:ext cx="4270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Teachers’ perspective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72591D-C3FE-4C1A-AF50-ACFE9653E17E}"/>
              </a:ext>
            </a:extLst>
          </p:cNvPr>
          <p:cNvSpPr txBox="1"/>
          <p:nvPr/>
        </p:nvSpPr>
        <p:spPr>
          <a:xfrm>
            <a:off x="600221" y="4149566"/>
            <a:ext cx="1095873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Teachers can use ‘strong’ students to help ‘weaker’ ones to reach their goals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Students more likely to ask for help if they know that their teachers are involved in their learning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Reaffirms students confidence in their strengths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Students may struggle to meet deadlines/achieve targets which increases stress</a:t>
            </a:r>
          </a:p>
          <a:p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211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DBE691-BF5F-45AC-AEA4-574DB3097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14"/>
            <a:ext cx="7134335" cy="57882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D4CD13-2D4A-46CA-B873-039543A7FD56}"/>
              </a:ext>
            </a:extLst>
          </p:cNvPr>
          <p:cNvSpPr/>
          <p:nvPr/>
        </p:nvSpPr>
        <p:spPr>
          <a:xfrm>
            <a:off x="8126436" y="6070992"/>
            <a:ext cx="3957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Department for Education (2014)</a:t>
            </a:r>
            <a:endParaRPr lang="en-GB" dirty="0"/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89C084-B4AE-4C7A-9A20-816FA786B98B}"/>
              </a:ext>
            </a:extLst>
          </p:cNvPr>
          <p:cNvSpPr/>
          <p:nvPr/>
        </p:nvSpPr>
        <p:spPr>
          <a:xfrm>
            <a:off x="7433133" y="1167765"/>
            <a:ext cx="43944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It shows achieving 5 A* to C GCSE grades, including the vital English and maths subjects, adds £80,000 to a student’s earnings over their lifetime. </a:t>
            </a:r>
          </a:p>
          <a:p>
            <a:endParaRPr lang="en-GB" sz="2000" dirty="0"/>
          </a:p>
          <a:p>
            <a:r>
              <a:rPr lang="en-GB" sz="2000" dirty="0"/>
              <a:t>A further £60,000 is added to their wages if they go on to achieve at least 2 A levels, highlighting the economic value of the increased knowledge, confidence and employability that arises from success in school.</a:t>
            </a:r>
          </a:p>
        </p:txBody>
      </p:sp>
    </p:spTree>
    <p:extLst>
      <p:ext uri="{BB962C8B-B14F-4D97-AF65-F5344CB8AC3E}">
        <p14:creationId xmlns:p14="http://schemas.microsoft.com/office/powerpoint/2010/main" val="2617888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F87500-0FB1-4FAA-B10D-0FFE4F89D8C1}"/>
              </a:ext>
            </a:extLst>
          </p:cNvPr>
          <p:cNvSpPr/>
          <p:nvPr/>
        </p:nvSpPr>
        <p:spPr>
          <a:xfrm>
            <a:off x="586151" y="635452"/>
            <a:ext cx="10794612" cy="4862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3200" b="1" dirty="0">
                <a:latin typeface="StagSansWeb-Medium"/>
              </a:rPr>
              <a:t>How important are GCSE grades?</a:t>
            </a:r>
          </a:p>
          <a:p>
            <a:pPr fontAlgn="base"/>
            <a:endParaRPr lang="en-GB" sz="2400" dirty="0">
              <a:latin typeface="OpenSans-Regular"/>
            </a:endParaRPr>
          </a:p>
          <a:p>
            <a:pPr fontAlgn="base"/>
            <a:endParaRPr lang="en-GB" sz="2400" dirty="0">
              <a:latin typeface="OpenSans-Regular"/>
            </a:endParaRPr>
          </a:p>
          <a:p>
            <a:pPr fontAlgn="base"/>
            <a:r>
              <a:rPr lang="en-GB" sz="2600" dirty="0">
                <a:latin typeface="OpenSans-Regular"/>
              </a:rPr>
              <a:t>GCSE results form an important part of the academic journey and results can impact on: </a:t>
            </a:r>
          </a:p>
          <a:p>
            <a:pPr fontAlgn="base"/>
            <a:endParaRPr lang="en-GB" sz="2600" dirty="0">
              <a:latin typeface="OpenSans-Regular"/>
            </a:endParaRP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latin typeface="OpenSans-Regular"/>
              </a:rPr>
              <a:t>  Acceptance of future qualifications 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latin typeface="OpenSans-Regular"/>
              </a:rPr>
              <a:t>  Eligibility for a university course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latin typeface="OpenSans-Regular"/>
              </a:rPr>
              <a:t>  The universities that can be applied for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latin typeface="OpenSans-Regular"/>
              </a:rPr>
              <a:t>  Future career prospects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4837A6-5B48-4195-813F-7CAB2D05014C}"/>
              </a:ext>
            </a:extLst>
          </p:cNvPr>
          <p:cNvSpPr/>
          <p:nvPr/>
        </p:nvSpPr>
        <p:spPr>
          <a:xfrm>
            <a:off x="1997612" y="6222548"/>
            <a:ext cx="9988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https://university.which.co.uk/advice/gcse-choices-university/how-important-are-my-gcse-grades</a:t>
            </a:r>
          </a:p>
        </p:txBody>
      </p:sp>
    </p:spTree>
    <p:extLst>
      <p:ext uri="{BB962C8B-B14F-4D97-AF65-F5344CB8AC3E}">
        <p14:creationId xmlns:p14="http://schemas.microsoft.com/office/powerpoint/2010/main" val="2745210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904" y="1420837"/>
            <a:ext cx="9509761" cy="3168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TASK</a:t>
            </a:r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sz="3200" dirty="0"/>
              <a:t>In groups of three, review the suggested goal-setting strategies and consider how they can be used or adapted to support your students</a:t>
            </a:r>
            <a:r>
              <a:rPr lang="en-GB" sz="28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566639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" y="228600"/>
            <a:ext cx="31582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/>
              <a:t>Key points</a:t>
            </a:r>
            <a:r>
              <a:rPr lang="en-GB" sz="44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83474" y="1155791"/>
            <a:ext cx="96055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Create engagement in the goal by making it meaningful to the individual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Discussion – what makes them tick?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Making it easier for students – how and when do they work best? 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Goals set teachers do not have the same level of student ownership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Should be reviewed frequently by both teacher and student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Keep goals quite specific and ‘nested’ within bigger picture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You’re probably doing it without knowing</a:t>
            </a:r>
          </a:p>
        </p:txBody>
      </p:sp>
    </p:spTree>
    <p:extLst>
      <p:ext uri="{BB962C8B-B14F-4D97-AF65-F5344CB8AC3E}">
        <p14:creationId xmlns:p14="http://schemas.microsoft.com/office/powerpoint/2010/main" val="268275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26832A-B148-4D95-AC00-8BA5A90EE899}"/>
              </a:ext>
            </a:extLst>
          </p:cNvPr>
          <p:cNvSpPr txBox="1"/>
          <p:nvPr/>
        </p:nvSpPr>
        <p:spPr>
          <a:xfrm>
            <a:off x="5826033" y="813432"/>
            <a:ext cx="6078583" cy="45404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Target-setting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On your tables: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Discuss your thoughts on target-setting and, if you can, put them under the headings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The Good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The Bad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The Ugly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A8B777-5158-4CED-B39D-96B4D2825C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t="3775" r="-1" b="14808"/>
          <a:stretch/>
        </p:blipFill>
        <p:spPr>
          <a:xfrm>
            <a:off x="1" y="590633"/>
            <a:ext cx="5454585" cy="6276841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060985-9040-4FEB-8359-719E5EFC5BCB}"/>
              </a:ext>
            </a:extLst>
          </p:cNvPr>
          <p:cNvSpPr/>
          <p:nvPr/>
        </p:nvSpPr>
        <p:spPr>
          <a:xfrm>
            <a:off x="3946898" y="6498144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Amazon.com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9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ADAFAD-713B-4CAD-AAC9-C49DE7419BC7}"/>
              </a:ext>
            </a:extLst>
          </p:cNvPr>
          <p:cNvSpPr/>
          <p:nvPr/>
        </p:nvSpPr>
        <p:spPr>
          <a:xfrm>
            <a:off x="450166" y="372021"/>
            <a:ext cx="8693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/>
              <a:t>The good</a:t>
            </a:r>
            <a:r>
              <a:rPr lang="en-GB" dirty="0"/>
              <a:t>….  </a:t>
            </a:r>
            <a:r>
              <a:rPr lang="en-GB" sz="2400" dirty="0"/>
              <a:t>Targets can…</a:t>
            </a:r>
          </a:p>
          <a:p>
            <a:r>
              <a:rPr lang="en-GB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BB8BC9-E8DE-449E-B19A-D128A09A14EB}"/>
              </a:ext>
            </a:extLst>
          </p:cNvPr>
          <p:cNvSpPr/>
          <p:nvPr/>
        </p:nvSpPr>
        <p:spPr>
          <a:xfrm>
            <a:off x="450166" y="1353805"/>
            <a:ext cx="111908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help keep students and teachers focused on what is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help teachers think critically about how to teach what is important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help motivate students and provide a sense of accomplishment when goals are achieved.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support students to learn how to create their own goals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help identify underperforming students</a:t>
            </a:r>
          </a:p>
          <a:p>
            <a:endParaRPr lang="en-GB" sz="2400" dirty="0">
              <a:latin typeface="FranklinGothic-Book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E5F5C2-E09F-431B-8DBC-39E4B10BFE68}"/>
              </a:ext>
            </a:extLst>
          </p:cNvPr>
          <p:cNvSpPr/>
          <p:nvPr/>
        </p:nvSpPr>
        <p:spPr>
          <a:xfrm>
            <a:off x="644434" y="6485979"/>
            <a:ext cx="115475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Adapted from Deci &amp; Ryan, 1985; Locke &amp; Latham, 2002; Martinez (2001); The National Education Performance Monitoring Task force (2000) and Day &amp; </a:t>
            </a:r>
            <a:r>
              <a:rPr lang="en-GB" sz="1100" dirty="0" err="1"/>
              <a:t>Tosey</a:t>
            </a:r>
            <a:r>
              <a:rPr lang="en-GB" sz="1100" dirty="0"/>
              <a:t> (2011 ) …) </a:t>
            </a:r>
          </a:p>
        </p:txBody>
      </p:sp>
    </p:spTree>
    <p:extLst>
      <p:ext uri="{BB962C8B-B14F-4D97-AF65-F5344CB8AC3E}">
        <p14:creationId xmlns:p14="http://schemas.microsoft.com/office/powerpoint/2010/main" val="221036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F4F14D-7CE5-41CA-8B31-1E5C26B1223F}"/>
              </a:ext>
            </a:extLst>
          </p:cNvPr>
          <p:cNvSpPr/>
          <p:nvPr/>
        </p:nvSpPr>
        <p:spPr>
          <a:xfrm>
            <a:off x="450166" y="372021"/>
            <a:ext cx="8693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/>
              <a:t>The bad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6BCEE4-4B01-48A9-ADA1-C199FDE3C371}"/>
              </a:ext>
            </a:extLst>
          </p:cNvPr>
          <p:cNvSpPr/>
          <p:nvPr/>
        </p:nvSpPr>
        <p:spPr>
          <a:xfrm>
            <a:off x="450166" y="1319570"/>
            <a:ext cx="113526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Potential for generating unhelpful or even harmful comparisons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Students with low targets may work down to their teachers’ low expectations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Difficulties inherent in setting targets that are realistic for a wide range of individuals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Can be employed instrumentally narrowing the varied purposes of learning and reducing engagement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51F2EB-186A-4770-9FBA-82C0A0627B71}"/>
              </a:ext>
            </a:extLst>
          </p:cNvPr>
          <p:cNvSpPr/>
          <p:nvPr/>
        </p:nvSpPr>
        <p:spPr>
          <a:xfrm>
            <a:off x="644434" y="6485979"/>
            <a:ext cx="115475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Adapted from Deci &amp; Ryan, 1985; Locke &amp; Latham, 2002; Martinez (2001); The National Education Performance Monitoring Task force (2000) and Day &amp; </a:t>
            </a:r>
            <a:r>
              <a:rPr lang="en-GB" sz="1100" dirty="0" err="1"/>
              <a:t>Tosey</a:t>
            </a:r>
            <a:r>
              <a:rPr lang="en-GB" sz="1100" dirty="0"/>
              <a:t> (2011 ) …) </a:t>
            </a:r>
          </a:p>
        </p:txBody>
      </p:sp>
    </p:spTree>
    <p:extLst>
      <p:ext uri="{BB962C8B-B14F-4D97-AF65-F5344CB8AC3E}">
        <p14:creationId xmlns:p14="http://schemas.microsoft.com/office/powerpoint/2010/main" val="3761339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1B0724-D76E-42BB-B3B7-59BF64900000}"/>
              </a:ext>
            </a:extLst>
          </p:cNvPr>
          <p:cNvSpPr/>
          <p:nvPr/>
        </p:nvSpPr>
        <p:spPr>
          <a:xfrm>
            <a:off x="2508069" y="2782669"/>
            <a:ext cx="74719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/>
              <a:t>What do you think?</a:t>
            </a:r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3E73D4-597C-4BCB-8DDF-5058C4B6B3E3}"/>
              </a:ext>
            </a:extLst>
          </p:cNvPr>
          <p:cNvSpPr/>
          <p:nvPr/>
        </p:nvSpPr>
        <p:spPr>
          <a:xfrm>
            <a:off x="450166" y="372021"/>
            <a:ext cx="8693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/>
              <a:t>The Ugly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347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956933-545E-4601-A415-4CBC664D6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38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972803-C0AB-4484-AF53-C8B6EDC3F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498" t="14119" r="13693" b="2881"/>
          <a:stretch/>
        </p:blipFill>
        <p:spPr>
          <a:xfrm>
            <a:off x="8961119" y="998807"/>
            <a:ext cx="1561515" cy="5634110"/>
          </a:xfrm>
          <a:prstGeom prst="ellipse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0944A02-25B5-4309-988E-B5D3740C395E}"/>
              </a:ext>
            </a:extLst>
          </p:cNvPr>
          <p:cNvSpPr/>
          <p:nvPr/>
        </p:nvSpPr>
        <p:spPr>
          <a:xfrm>
            <a:off x="8834511" y="998807"/>
            <a:ext cx="1885072" cy="563411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12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EA0DC5-6F21-4015-B30C-40509D6F6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430" y="1434102"/>
            <a:ext cx="3582570" cy="46971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4B445D-7001-45A5-A4DE-0332A74BC19A}"/>
              </a:ext>
            </a:extLst>
          </p:cNvPr>
          <p:cNvSpPr/>
          <p:nvPr/>
        </p:nvSpPr>
        <p:spPr>
          <a:xfrm>
            <a:off x="3086100" y="6439027"/>
            <a:ext cx="9293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http://infed.org/mobi/malcolm-knowles-informal-adult-education-self-direction-and-andragogy/</a:t>
            </a:r>
            <a:endParaRPr lang="en-GB" sz="1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FC2034-47CB-46FA-973F-A38C14E4E4EC}"/>
              </a:ext>
            </a:extLst>
          </p:cNvPr>
          <p:cNvSpPr txBox="1"/>
          <p:nvPr/>
        </p:nvSpPr>
        <p:spPr>
          <a:xfrm>
            <a:off x="424257" y="29843"/>
            <a:ext cx="7833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 brief history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D001A5-DB96-43E6-9817-2F6E62730FE8}"/>
              </a:ext>
            </a:extLst>
          </p:cNvPr>
          <p:cNvSpPr/>
          <p:nvPr/>
        </p:nvSpPr>
        <p:spPr>
          <a:xfrm>
            <a:off x="8539089" y="6166500"/>
            <a:ext cx="36529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Droid Sans"/>
              </a:rPr>
              <a:t>Malcolm Shepherd Knowles</a:t>
            </a:r>
            <a:r>
              <a:rPr lang="en-GB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Droid Sans"/>
              </a:rPr>
              <a:t> (1913–1997)</a:t>
            </a:r>
            <a:endParaRPr lang="en-GB" sz="1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57D6BE3-F17C-47FE-89BA-056B70978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00" y="1351523"/>
            <a:ext cx="8114832" cy="36933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Droid Sans"/>
              </a:rPr>
              <a:t>Malcolm Knowles, who popularised the concept of andragogy, suggested a </a:t>
            </a:r>
            <a:r>
              <a:rPr lang="en-GB" alt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Droid Sans"/>
              </a:rPr>
              <a:t>number of ways adults learn – in relation to goal-setting possibly the most important is: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dirty="0">
              <a:solidFill>
                <a:schemeClr val="accent2">
                  <a:lumMod val="20000"/>
                  <a:lumOff val="80000"/>
                </a:schemeClr>
              </a:solidFill>
              <a:latin typeface="Droid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dirty="0">
              <a:solidFill>
                <a:schemeClr val="accent2">
                  <a:lumMod val="20000"/>
                  <a:lumOff val="80000"/>
                </a:schemeClr>
              </a:solidFill>
              <a:latin typeface="Droid San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latin typeface="Droid Sans"/>
              </a:rPr>
              <a:t>Self-directed learning</a:t>
            </a:r>
            <a:endParaRPr lang="en-US" altLang="en-US" sz="2400" b="1" dirty="0">
              <a:latin typeface="Droid San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Droid San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Droid Sans"/>
              </a:rPr>
              <a:t>Where learners can, </a:t>
            </a:r>
            <a:r>
              <a:rPr lang="en-US" altLang="en-US" sz="2400" dirty="0">
                <a:latin typeface="Arial" panose="020B0604020202020204" pitchFamily="34" charset="0"/>
              </a:rPr>
              <a:t>with or without the help of others, diagnose and assess their learning needs and formulate learning goals.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30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6D816E-1317-4576-91CD-EFC9C16F2712}"/>
              </a:ext>
            </a:extLst>
          </p:cNvPr>
          <p:cNvSpPr/>
          <p:nvPr/>
        </p:nvSpPr>
        <p:spPr>
          <a:xfrm>
            <a:off x="3831771" y="253843"/>
            <a:ext cx="4528457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dirty="0">
                <a:solidFill>
                  <a:schemeClr val="accent2">
                    <a:lumMod val="20000"/>
                    <a:lumOff val="80000"/>
                  </a:schemeClr>
                </a:solidFill>
                <a:latin typeface="Verdana" panose="020B0604030504040204" pitchFamily="34" charset="0"/>
              </a:rPr>
              <a:t>The SMART acronym first appeared in the November 1981 issue of Management Review as a means to improve project management in business.</a:t>
            </a:r>
          </a:p>
          <a:p>
            <a:endParaRPr lang="en-GB" sz="2300" dirty="0">
              <a:solidFill>
                <a:schemeClr val="accent2">
                  <a:lumMod val="20000"/>
                  <a:lumOff val="80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F4BFA-4667-434C-B6A4-8BB0D1BB1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6" y="9333"/>
            <a:ext cx="3364110" cy="4789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31DB6E-A746-4AAE-B430-9F06A37B3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081" y="0"/>
            <a:ext cx="3370919" cy="47657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7BB778-B09F-4596-B7A4-49D1B1A631D1}"/>
              </a:ext>
            </a:extLst>
          </p:cNvPr>
          <p:cNvSpPr/>
          <p:nvPr/>
        </p:nvSpPr>
        <p:spPr>
          <a:xfrm>
            <a:off x="5738948" y="6550223"/>
            <a:ext cx="6583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https://www.projectsmart.co.uk/setting-smarter-goals-in-7-easy-steps.php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D945F1-D31A-4EC1-ACCE-1FF919715E11}"/>
              </a:ext>
            </a:extLst>
          </p:cNvPr>
          <p:cNvSpPr/>
          <p:nvPr/>
        </p:nvSpPr>
        <p:spPr>
          <a:xfrm>
            <a:off x="3953022" y="4039635"/>
            <a:ext cx="44072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</a:t>
            </a:r>
            <a:r>
              <a:rPr lang="en-GB" dirty="0"/>
              <a:t> – SPECIFIC</a:t>
            </a:r>
          </a:p>
          <a:p>
            <a:r>
              <a:rPr lang="en-GB" b="1" dirty="0"/>
              <a:t>M</a:t>
            </a:r>
            <a:r>
              <a:rPr lang="en-GB" dirty="0"/>
              <a:t> – MEASURABLE AND MEANINGFUL</a:t>
            </a:r>
          </a:p>
          <a:p>
            <a:r>
              <a:rPr lang="en-GB" b="1" dirty="0"/>
              <a:t>A</a:t>
            </a:r>
            <a:r>
              <a:rPr lang="en-GB" dirty="0"/>
              <a:t> – ACTION-FOCUSED</a:t>
            </a:r>
          </a:p>
          <a:p>
            <a:r>
              <a:rPr lang="en-GB" b="1" dirty="0"/>
              <a:t>R</a:t>
            </a:r>
            <a:r>
              <a:rPr lang="en-GB" dirty="0"/>
              <a:t> – RELEVANT</a:t>
            </a:r>
          </a:p>
          <a:p>
            <a:r>
              <a:rPr lang="en-GB" b="1" dirty="0"/>
              <a:t>T</a:t>
            </a:r>
            <a:r>
              <a:rPr lang="en-GB" dirty="0"/>
              <a:t> – TIME DEPENDENT</a:t>
            </a:r>
          </a:p>
          <a:p>
            <a:r>
              <a:rPr lang="en-GB" b="1" dirty="0"/>
              <a:t>I</a:t>
            </a:r>
            <a:r>
              <a:rPr lang="en-GB" dirty="0"/>
              <a:t> – INNOVATIVE</a:t>
            </a:r>
          </a:p>
          <a:p>
            <a:r>
              <a:rPr lang="en-GB" b="1" dirty="0"/>
              <a:t>E </a:t>
            </a:r>
            <a:r>
              <a:rPr lang="en-GB" dirty="0"/>
              <a:t>– EXCITING AT A PERSONAL LEVEL</a:t>
            </a:r>
          </a:p>
        </p:txBody>
      </p:sp>
    </p:spTree>
    <p:extLst>
      <p:ext uri="{BB962C8B-B14F-4D97-AF65-F5344CB8AC3E}">
        <p14:creationId xmlns:p14="http://schemas.microsoft.com/office/powerpoint/2010/main" val="350660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AF3154-9936-44E9-BC50-C07E1DA4B114}"/>
              </a:ext>
            </a:extLst>
          </p:cNvPr>
          <p:cNvSpPr txBox="1"/>
          <p:nvPr/>
        </p:nvSpPr>
        <p:spPr>
          <a:xfrm>
            <a:off x="443315" y="244879"/>
            <a:ext cx="8475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What’s the ‘official’ line on target-setting?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966957-3CB4-4388-8C71-76E6B6EC003D}"/>
              </a:ext>
            </a:extLst>
          </p:cNvPr>
          <p:cNvSpPr/>
          <p:nvPr/>
        </p:nvSpPr>
        <p:spPr>
          <a:xfrm>
            <a:off x="443315" y="1387408"/>
            <a:ext cx="1145436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5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Inspectors will evaluate learners’ </a:t>
            </a:r>
            <a:r>
              <a:rPr lang="en-GB" sz="2500" b="1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progress compared with their starting points</a:t>
            </a:r>
            <a:r>
              <a:rPr lang="en-GB" sz="25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based on their rate of learning, acquisition of knowledge, skills and behaviours and whether they have achieved their </a:t>
            </a:r>
            <a:r>
              <a:rPr lang="en-GB" sz="2500" b="1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individualised, challenging targets</a:t>
            </a:r>
            <a:r>
              <a:rPr lang="en-GB" sz="25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3E0D6A-FDDC-49AA-8C97-35E49CABFA37}"/>
              </a:ext>
            </a:extLst>
          </p:cNvPr>
          <p:cNvSpPr/>
          <p:nvPr/>
        </p:nvSpPr>
        <p:spPr>
          <a:xfrm>
            <a:off x="443315" y="4270262"/>
            <a:ext cx="1159863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Throughout the time spent on their learning programmes, learners and groups of learners make substantial and sustained </a:t>
            </a:r>
            <a:r>
              <a:rPr lang="en-GB" sz="2500" b="1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</a:t>
            </a:r>
            <a:r>
              <a:rPr lang="en-GB" sz="25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towards their </a:t>
            </a:r>
            <a:r>
              <a:rPr lang="en-GB" sz="2500" b="1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agreed learning goals</a:t>
            </a:r>
          </a:p>
          <a:p>
            <a:endParaRPr lang="en-GB" sz="2400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417615-CFA9-4027-A2D0-C98F5AF8CE12}"/>
              </a:ext>
            </a:extLst>
          </p:cNvPr>
          <p:cNvSpPr/>
          <p:nvPr/>
        </p:nvSpPr>
        <p:spPr>
          <a:xfrm>
            <a:off x="5730240" y="3198167"/>
            <a:ext cx="6311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b="0" i="0" u="none" strike="noStrike" baseline="0" dirty="0">
              <a:solidFill>
                <a:schemeClr val="accent2">
                  <a:lumMod val="20000"/>
                  <a:lumOff val="80000"/>
                </a:schemeClr>
              </a:solidFill>
              <a:latin typeface="Tahoma" panose="020B0604030504040204" pitchFamily="34" charset="0"/>
            </a:endParaRPr>
          </a:p>
          <a:p>
            <a:r>
              <a:rPr lang="en-GB" b="0" i="0" u="none" strike="noStrike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 education and skills inspection handbook (Ofsted, 2018)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C91328-9B23-49B4-8AAA-499031192648}"/>
              </a:ext>
            </a:extLst>
          </p:cNvPr>
          <p:cNvSpPr/>
          <p:nvPr/>
        </p:nvSpPr>
        <p:spPr>
          <a:xfrm>
            <a:off x="2097514" y="5865577"/>
            <a:ext cx="9944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 practice in the delivery and teaching of English and Mathematics to 16-18 year olds (DfE, 2017)</a:t>
            </a:r>
          </a:p>
        </p:txBody>
      </p:sp>
    </p:spTree>
    <p:extLst>
      <p:ext uri="{BB962C8B-B14F-4D97-AF65-F5344CB8AC3E}">
        <p14:creationId xmlns:p14="http://schemas.microsoft.com/office/powerpoint/2010/main" val="320081078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11165</TotalTime>
  <Words>896</Words>
  <Application>Microsoft Macintosh PowerPoint</Application>
  <PresentationFormat>Widescreen</PresentationFormat>
  <Paragraphs>131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</vt:lpstr>
      <vt:lpstr>Calibri</vt:lpstr>
      <vt:lpstr>Century Gothic</vt:lpstr>
      <vt:lpstr>Droid Sans</vt:lpstr>
      <vt:lpstr>FranklinGothic-Book</vt:lpstr>
      <vt:lpstr>OpenSans-Regular</vt:lpstr>
      <vt:lpstr>StagSansWeb-Medium</vt:lpstr>
      <vt:lpstr>Tahoma</vt:lpstr>
      <vt:lpstr>Times New Roman</vt:lpstr>
      <vt:lpstr>Verdana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https://furtheredagogy.wordpress.com/category/target-setting/</dc:title>
  <dc:creator>Albert Vas</dc:creator>
  <cp:lastModifiedBy/>
  <cp:revision>448</cp:revision>
  <dcterms:created xsi:type="dcterms:W3CDTF">2019-01-04T08:42:45Z</dcterms:created>
  <dcterms:modified xsi:type="dcterms:W3CDTF">2019-02-23T08:10:29Z</dcterms:modified>
</cp:coreProperties>
</file>