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78" r:id="rId3"/>
    <p:sldId id="274" r:id="rId4"/>
    <p:sldId id="271" r:id="rId5"/>
    <p:sldId id="281" r:id="rId6"/>
    <p:sldId id="301" r:id="rId7"/>
    <p:sldId id="302" r:id="rId8"/>
    <p:sldId id="304" r:id="rId9"/>
    <p:sldId id="305" r:id="rId10"/>
    <p:sldId id="306" r:id="rId11"/>
    <p:sldId id="303" r:id="rId12"/>
    <p:sldId id="282" r:id="rId13"/>
    <p:sldId id="286" r:id="rId14"/>
    <p:sldId id="317" r:id="rId15"/>
    <p:sldId id="339" r:id="rId16"/>
    <p:sldId id="332" r:id="rId17"/>
    <p:sldId id="333" r:id="rId18"/>
    <p:sldId id="334" r:id="rId19"/>
    <p:sldId id="340" r:id="rId20"/>
    <p:sldId id="335" r:id="rId21"/>
    <p:sldId id="336" r:id="rId22"/>
    <p:sldId id="337" r:id="rId23"/>
    <p:sldId id="338" r:id="rId24"/>
    <p:sldId id="341" r:id="rId25"/>
    <p:sldId id="331" r:id="rId26"/>
    <p:sldId id="272" r:id="rId27"/>
    <p:sldId id="285" r:id="rId28"/>
  </p:sldIdLst>
  <p:sldSz cx="20088225" cy="11304588"/>
  <p:notesSz cx="7096125" cy="9382125"/>
  <p:defaultTextStyle>
    <a:defPPr>
      <a:defRPr lang="en-US"/>
    </a:defPPr>
    <a:lvl1pPr marL="0" algn="l" defTabSz="1506840" rtl="0" eaLnBrk="1" latinLnBrk="0" hangingPunct="1">
      <a:defRPr sz="2966" kern="1200">
        <a:solidFill>
          <a:schemeClr val="tx1"/>
        </a:solidFill>
        <a:latin typeface="+mn-lt"/>
        <a:ea typeface="+mn-ea"/>
        <a:cs typeface="+mn-cs"/>
      </a:defRPr>
    </a:lvl1pPr>
    <a:lvl2pPr marL="753420" algn="l" defTabSz="1506840" rtl="0" eaLnBrk="1" latinLnBrk="0" hangingPunct="1">
      <a:defRPr sz="2966" kern="1200">
        <a:solidFill>
          <a:schemeClr val="tx1"/>
        </a:solidFill>
        <a:latin typeface="+mn-lt"/>
        <a:ea typeface="+mn-ea"/>
        <a:cs typeface="+mn-cs"/>
      </a:defRPr>
    </a:lvl2pPr>
    <a:lvl3pPr marL="1506840" algn="l" defTabSz="1506840" rtl="0" eaLnBrk="1" latinLnBrk="0" hangingPunct="1">
      <a:defRPr sz="2966" kern="1200">
        <a:solidFill>
          <a:schemeClr val="tx1"/>
        </a:solidFill>
        <a:latin typeface="+mn-lt"/>
        <a:ea typeface="+mn-ea"/>
        <a:cs typeface="+mn-cs"/>
      </a:defRPr>
    </a:lvl3pPr>
    <a:lvl4pPr marL="2260260" algn="l" defTabSz="1506840" rtl="0" eaLnBrk="1" latinLnBrk="0" hangingPunct="1">
      <a:defRPr sz="2966" kern="1200">
        <a:solidFill>
          <a:schemeClr val="tx1"/>
        </a:solidFill>
        <a:latin typeface="+mn-lt"/>
        <a:ea typeface="+mn-ea"/>
        <a:cs typeface="+mn-cs"/>
      </a:defRPr>
    </a:lvl4pPr>
    <a:lvl5pPr marL="3013680" algn="l" defTabSz="1506840" rtl="0" eaLnBrk="1" latinLnBrk="0" hangingPunct="1">
      <a:defRPr sz="2966" kern="1200">
        <a:solidFill>
          <a:schemeClr val="tx1"/>
        </a:solidFill>
        <a:latin typeface="+mn-lt"/>
        <a:ea typeface="+mn-ea"/>
        <a:cs typeface="+mn-cs"/>
      </a:defRPr>
    </a:lvl5pPr>
    <a:lvl6pPr marL="3767099" algn="l" defTabSz="1506840" rtl="0" eaLnBrk="1" latinLnBrk="0" hangingPunct="1">
      <a:defRPr sz="2966" kern="1200">
        <a:solidFill>
          <a:schemeClr val="tx1"/>
        </a:solidFill>
        <a:latin typeface="+mn-lt"/>
        <a:ea typeface="+mn-ea"/>
        <a:cs typeface="+mn-cs"/>
      </a:defRPr>
    </a:lvl6pPr>
    <a:lvl7pPr marL="4520519" algn="l" defTabSz="1506840" rtl="0" eaLnBrk="1" latinLnBrk="0" hangingPunct="1">
      <a:defRPr sz="2966" kern="1200">
        <a:solidFill>
          <a:schemeClr val="tx1"/>
        </a:solidFill>
        <a:latin typeface="+mn-lt"/>
        <a:ea typeface="+mn-ea"/>
        <a:cs typeface="+mn-cs"/>
      </a:defRPr>
    </a:lvl7pPr>
    <a:lvl8pPr marL="5273939" algn="l" defTabSz="1506840" rtl="0" eaLnBrk="1" latinLnBrk="0" hangingPunct="1">
      <a:defRPr sz="2966" kern="1200">
        <a:solidFill>
          <a:schemeClr val="tx1"/>
        </a:solidFill>
        <a:latin typeface="+mn-lt"/>
        <a:ea typeface="+mn-ea"/>
        <a:cs typeface="+mn-cs"/>
      </a:defRPr>
    </a:lvl8pPr>
    <a:lvl9pPr marL="6027359" algn="l" defTabSz="1506840" rtl="0" eaLnBrk="1" latinLnBrk="0" hangingPunct="1">
      <a:defRPr sz="296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56503" autoAdjust="0"/>
  </p:normalViewPr>
  <p:slideViewPr>
    <p:cSldViewPr snapToGrid="0" snapToObjects="1">
      <p:cViewPr varScale="1">
        <p:scale>
          <a:sx n="24" d="100"/>
          <a:sy n="24" d="100"/>
        </p:scale>
        <p:origin x="96" y="4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19550" y="0"/>
            <a:ext cx="3074988" cy="469900"/>
          </a:xfrm>
          <a:prstGeom prst="rect">
            <a:avLst/>
          </a:prstGeom>
        </p:spPr>
        <p:txBody>
          <a:bodyPr vert="horz" lIns="91440" tIns="45720" rIns="91440" bIns="45720" rtlCol="0"/>
          <a:lstStyle>
            <a:lvl1pPr algn="r">
              <a:defRPr sz="1200"/>
            </a:lvl1pPr>
          </a:lstStyle>
          <a:p>
            <a:fld id="{82069A6B-BBBC-415E-9130-33E1D72A1C3B}" type="datetimeFigureOut">
              <a:rPr lang="en-GB" smtClean="0"/>
              <a:t>13/02/2020</a:t>
            </a:fld>
            <a:endParaRPr lang="en-GB"/>
          </a:p>
        </p:txBody>
      </p:sp>
      <p:sp>
        <p:nvSpPr>
          <p:cNvPr id="4" name="Footer Placeholder 3"/>
          <p:cNvSpPr>
            <a:spLocks noGrp="1"/>
          </p:cNvSpPr>
          <p:nvPr>
            <p:ph type="ftr" sz="quarter" idx="2"/>
          </p:nvPr>
        </p:nvSpPr>
        <p:spPr>
          <a:xfrm>
            <a:off x="0" y="8912225"/>
            <a:ext cx="3074988"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19550" y="8912225"/>
            <a:ext cx="3074988" cy="469900"/>
          </a:xfrm>
          <a:prstGeom prst="rect">
            <a:avLst/>
          </a:prstGeom>
        </p:spPr>
        <p:txBody>
          <a:bodyPr vert="horz" lIns="91440" tIns="45720" rIns="91440" bIns="45720" rtlCol="0" anchor="b"/>
          <a:lstStyle>
            <a:lvl1pPr algn="r">
              <a:defRPr sz="1200"/>
            </a:lvl1pPr>
          </a:lstStyle>
          <a:p>
            <a:fld id="{8BFDB655-AD72-42F0-B878-96321D6F66CE}" type="slidenum">
              <a:rPr lang="en-GB" smtClean="0"/>
              <a:t>‹#›</a:t>
            </a:fld>
            <a:endParaRPr lang="en-GB"/>
          </a:p>
        </p:txBody>
      </p:sp>
    </p:spTree>
    <p:extLst>
      <p:ext uri="{BB962C8B-B14F-4D97-AF65-F5344CB8AC3E}">
        <p14:creationId xmlns:p14="http://schemas.microsoft.com/office/powerpoint/2010/main" val="274709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70736"/>
          </a:xfrm>
          <a:prstGeom prst="rect">
            <a:avLst/>
          </a:prstGeom>
        </p:spPr>
        <p:txBody>
          <a:bodyPr vert="horz" lIns="94156" tIns="47078" rIns="94156" bIns="47078" rtlCol="0"/>
          <a:lstStyle>
            <a:lvl1pPr algn="l">
              <a:defRPr sz="1200"/>
            </a:lvl1pPr>
          </a:lstStyle>
          <a:p>
            <a:endParaRPr lang="en-US"/>
          </a:p>
        </p:txBody>
      </p:sp>
      <p:sp>
        <p:nvSpPr>
          <p:cNvPr id="3" name="Date Placeholder 2"/>
          <p:cNvSpPr>
            <a:spLocks noGrp="1"/>
          </p:cNvSpPr>
          <p:nvPr>
            <p:ph type="dt" idx="1"/>
          </p:nvPr>
        </p:nvSpPr>
        <p:spPr>
          <a:xfrm>
            <a:off x="4019495" y="0"/>
            <a:ext cx="3074988" cy="470736"/>
          </a:xfrm>
          <a:prstGeom prst="rect">
            <a:avLst/>
          </a:prstGeom>
        </p:spPr>
        <p:txBody>
          <a:bodyPr vert="horz" lIns="94156" tIns="47078" rIns="94156" bIns="47078" rtlCol="0"/>
          <a:lstStyle>
            <a:lvl1pPr algn="r">
              <a:defRPr sz="1200"/>
            </a:lvl1pPr>
          </a:lstStyle>
          <a:p>
            <a:fld id="{2C0F6161-2C53-834F-A2C2-149CEA34E4F0}" type="datetimeFigureOut">
              <a:rPr lang="en-US" smtClean="0"/>
              <a:t>2/13/2020</a:t>
            </a:fld>
            <a:endParaRPr lang="en-US"/>
          </a:p>
        </p:txBody>
      </p:sp>
      <p:sp>
        <p:nvSpPr>
          <p:cNvPr id="4" name="Slide Image Placeholder 3"/>
          <p:cNvSpPr>
            <a:spLocks noGrp="1" noRot="1" noChangeAspect="1"/>
          </p:cNvSpPr>
          <p:nvPr>
            <p:ph type="sldImg" idx="2"/>
          </p:nvPr>
        </p:nvSpPr>
        <p:spPr>
          <a:xfrm>
            <a:off x="735013" y="1173163"/>
            <a:ext cx="5626100" cy="3165475"/>
          </a:xfrm>
          <a:prstGeom prst="rect">
            <a:avLst/>
          </a:prstGeom>
          <a:noFill/>
          <a:ln w="12700">
            <a:solidFill>
              <a:prstClr val="black"/>
            </a:solidFill>
          </a:ln>
        </p:spPr>
        <p:txBody>
          <a:bodyPr vert="horz" lIns="94156" tIns="47078" rIns="94156" bIns="47078" rtlCol="0" anchor="ctr"/>
          <a:lstStyle/>
          <a:p>
            <a:endParaRPr lang="en-US"/>
          </a:p>
        </p:txBody>
      </p:sp>
      <p:sp>
        <p:nvSpPr>
          <p:cNvPr id="5" name="Notes Placeholder 4"/>
          <p:cNvSpPr>
            <a:spLocks noGrp="1"/>
          </p:cNvSpPr>
          <p:nvPr>
            <p:ph type="body" sz="quarter" idx="3"/>
          </p:nvPr>
        </p:nvSpPr>
        <p:spPr>
          <a:xfrm>
            <a:off x="709613" y="4515148"/>
            <a:ext cx="5676900" cy="3694212"/>
          </a:xfrm>
          <a:prstGeom prst="rect">
            <a:avLst/>
          </a:prstGeom>
        </p:spPr>
        <p:txBody>
          <a:bodyPr vert="horz" lIns="94156" tIns="47078" rIns="94156" bIns="470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3074988" cy="470735"/>
          </a:xfrm>
          <a:prstGeom prst="rect">
            <a:avLst/>
          </a:prstGeom>
        </p:spPr>
        <p:txBody>
          <a:bodyPr vert="horz" lIns="94156" tIns="47078" rIns="94156" bIns="47078" rtlCol="0" anchor="b"/>
          <a:lstStyle>
            <a:lvl1pPr algn="l">
              <a:defRPr sz="1200"/>
            </a:lvl1pPr>
          </a:lstStyle>
          <a:p>
            <a:endParaRPr lang="en-US"/>
          </a:p>
        </p:txBody>
      </p:sp>
      <p:sp>
        <p:nvSpPr>
          <p:cNvPr id="7" name="Slide Number Placeholder 6"/>
          <p:cNvSpPr>
            <a:spLocks noGrp="1"/>
          </p:cNvSpPr>
          <p:nvPr>
            <p:ph type="sldNum" sz="quarter" idx="5"/>
          </p:nvPr>
        </p:nvSpPr>
        <p:spPr>
          <a:xfrm>
            <a:off x="4019495" y="8911391"/>
            <a:ext cx="3074988" cy="470735"/>
          </a:xfrm>
          <a:prstGeom prst="rect">
            <a:avLst/>
          </a:prstGeom>
        </p:spPr>
        <p:txBody>
          <a:bodyPr vert="horz" lIns="94156" tIns="47078" rIns="94156" bIns="47078" rtlCol="0" anchor="b"/>
          <a:lstStyle>
            <a:lvl1pPr algn="r">
              <a:defRPr sz="1200"/>
            </a:lvl1pPr>
          </a:lstStyle>
          <a:p>
            <a:fld id="{5DAA3C97-4738-A24F-9E78-E435391A9B4C}" type="slidenum">
              <a:rPr lang="en-US" smtClean="0"/>
              <a:t>‹#›</a:t>
            </a:fld>
            <a:endParaRPr lang="en-US"/>
          </a:p>
        </p:txBody>
      </p:sp>
    </p:spTree>
    <p:extLst>
      <p:ext uri="{BB962C8B-B14F-4D97-AF65-F5344CB8AC3E}">
        <p14:creationId xmlns:p14="http://schemas.microsoft.com/office/powerpoint/2010/main" val="554838498"/>
      </p:ext>
    </p:extLst>
  </p:cSld>
  <p:clrMap bg1="lt1" tx1="dk1" bg2="lt2" tx2="dk2" accent1="accent1" accent2="accent2" accent3="accent3" accent4="accent4" accent5="accent5" accent6="accent6" hlink="hlink" folHlink="folHlink"/>
  <p:notesStyle>
    <a:lvl1pPr marL="0" algn="l" defTabSz="1506840" rtl="0" eaLnBrk="1" latinLnBrk="0" hangingPunct="1">
      <a:defRPr sz="1977" kern="1200">
        <a:solidFill>
          <a:schemeClr val="tx1"/>
        </a:solidFill>
        <a:latin typeface="+mn-lt"/>
        <a:ea typeface="+mn-ea"/>
        <a:cs typeface="+mn-cs"/>
      </a:defRPr>
    </a:lvl1pPr>
    <a:lvl2pPr marL="753420" algn="l" defTabSz="1506840" rtl="0" eaLnBrk="1" latinLnBrk="0" hangingPunct="1">
      <a:defRPr sz="1977" kern="1200">
        <a:solidFill>
          <a:schemeClr val="tx1"/>
        </a:solidFill>
        <a:latin typeface="+mn-lt"/>
        <a:ea typeface="+mn-ea"/>
        <a:cs typeface="+mn-cs"/>
      </a:defRPr>
    </a:lvl2pPr>
    <a:lvl3pPr marL="1506840" algn="l" defTabSz="1506840" rtl="0" eaLnBrk="1" latinLnBrk="0" hangingPunct="1">
      <a:defRPr sz="1977" kern="1200">
        <a:solidFill>
          <a:schemeClr val="tx1"/>
        </a:solidFill>
        <a:latin typeface="+mn-lt"/>
        <a:ea typeface="+mn-ea"/>
        <a:cs typeface="+mn-cs"/>
      </a:defRPr>
    </a:lvl3pPr>
    <a:lvl4pPr marL="2260260" algn="l" defTabSz="1506840" rtl="0" eaLnBrk="1" latinLnBrk="0" hangingPunct="1">
      <a:defRPr sz="1977" kern="1200">
        <a:solidFill>
          <a:schemeClr val="tx1"/>
        </a:solidFill>
        <a:latin typeface="+mn-lt"/>
        <a:ea typeface="+mn-ea"/>
        <a:cs typeface="+mn-cs"/>
      </a:defRPr>
    </a:lvl4pPr>
    <a:lvl5pPr marL="3013680" algn="l" defTabSz="1506840" rtl="0" eaLnBrk="1" latinLnBrk="0" hangingPunct="1">
      <a:defRPr sz="1977" kern="1200">
        <a:solidFill>
          <a:schemeClr val="tx1"/>
        </a:solidFill>
        <a:latin typeface="+mn-lt"/>
        <a:ea typeface="+mn-ea"/>
        <a:cs typeface="+mn-cs"/>
      </a:defRPr>
    </a:lvl5pPr>
    <a:lvl6pPr marL="3767099" algn="l" defTabSz="1506840" rtl="0" eaLnBrk="1" latinLnBrk="0" hangingPunct="1">
      <a:defRPr sz="1977" kern="1200">
        <a:solidFill>
          <a:schemeClr val="tx1"/>
        </a:solidFill>
        <a:latin typeface="+mn-lt"/>
        <a:ea typeface="+mn-ea"/>
        <a:cs typeface="+mn-cs"/>
      </a:defRPr>
    </a:lvl6pPr>
    <a:lvl7pPr marL="4520519" algn="l" defTabSz="1506840" rtl="0" eaLnBrk="1" latinLnBrk="0" hangingPunct="1">
      <a:defRPr sz="1977" kern="1200">
        <a:solidFill>
          <a:schemeClr val="tx1"/>
        </a:solidFill>
        <a:latin typeface="+mn-lt"/>
        <a:ea typeface="+mn-ea"/>
        <a:cs typeface="+mn-cs"/>
      </a:defRPr>
    </a:lvl7pPr>
    <a:lvl8pPr marL="5273939" algn="l" defTabSz="1506840" rtl="0" eaLnBrk="1" latinLnBrk="0" hangingPunct="1">
      <a:defRPr sz="1977" kern="1200">
        <a:solidFill>
          <a:schemeClr val="tx1"/>
        </a:solidFill>
        <a:latin typeface="+mn-lt"/>
        <a:ea typeface="+mn-ea"/>
        <a:cs typeface="+mn-cs"/>
      </a:defRPr>
    </a:lvl8pPr>
    <a:lvl9pPr marL="6027359" algn="l" defTabSz="1506840" rtl="0" eaLnBrk="1" latinLnBrk="0" hangingPunct="1">
      <a:defRPr sz="19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culus.com/go/where-to-buy/?locale=en_GB"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ache.org.uk/pregnancyvue/educ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NCFE has ben providing products and services to the education sector for over 170 years.</a:t>
            </a:r>
          </a:p>
          <a:p>
            <a:endParaRPr lang="en-US" sz="2400" dirty="0" smtClean="0"/>
          </a:p>
          <a:p>
            <a:r>
              <a:rPr lang="en-US" sz="2400" dirty="0" smtClean="0"/>
              <a:t>I’ve been part of that journey</a:t>
            </a:r>
            <a:r>
              <a:rPr lang="en-US" sz="2400" baseline="0" dirty="0" smtClean="0"/>
              <a:t> for 13 years now and even in that time the portfolio has grown and developed exponentially.  </a:t>
            </a:r>
          </a:p>
          <a:p>
            <a:endParaRPr lang="en-US" sz="2400" baseline="0" dirty="0" smtClean="0"/>
          </a:p>
          <a:p>
            <a:r>
              <a:rPr lang="en-US" sz="2400" baseline="0" dirty="0" smtClean="0"/>
              <a:t>Our study </a:t>
            </a:r>
            <a:r>
              <a:rPr lang="en-US" sz="2400" baseline="0" dirty="0" err="1" smtClean="0"/>
              <a:t>programme</a:t>
            </a:r>
            <a:r>
              <a:rPr lang="en-US" sz="2400" baseline="0" dirty="0" smtClean="0"/>
              <a:t> provision provides 16-19 learners with a structured and challenging learning experience which supports their development and progression, whether that’s onto higher education or into industry.</a:t>
            </a:r>
          </a:p>
          <a:p>
            <a:endParaRPr lang="en-US" sz="2400" baseline="0" dirty="0" smtClean="0"/>
          </a:p>
          <a:p>
            <a:r>
              <a:rPr lang="en-US" sz="2400" baseline="0" dirty="0" smtClean="0"/>
              <a:t>The merger with CACHE has strengthened our proposition within the market and we have some fantastic support available to the many </a:t>
            </a:r>
            <a:r>
              <a:rPr lang="en-US" sz="2400" baseline="0" dirty="0" err="1" smtClean="0"/>
              <a:t>centres</a:t>
            </a:r>
            <a:r>
              <a:rPr lang="en-US" sz="2400" baseline="0" dirty="0" smtClean="0"/>
              <a:t> we work with nationally and internationally.  </a:t>
            </a:r>
            <a:endParaRPr lang="en-US" sz="2400" dirty="0"/>
          </a:p>
        </p:txBody>
      </p:sp>
      <p:sp>
        <p:nvSpPr>
          <p:cNvPr id="4" name="Slide Number Placeholder 3"/>
          <p:cNvSpPr>
            <a:spLocks noGrp="1"/>
          </p:cNvSpPr>
          <p:nvPr>
            <p:ph type="sldNum" sz="quarter" idx="10"/>
          </p:nvPr>
        </p:nvSpPr>
        <p:spPr/>
        <p:txBody>
          <a:bodyPr/>
          <a:lstStyle/>
          <a:p>
            <a:fld id="{5DAA3C97-4738-A24F-9E78-E435391A9B4C}" type="slidenum">
              <a:rPr lang="en-US" smtClean="0"/>
              <a:t>1</a:t>
            </a:fld>
            <a:endParaRPr lang="en-US"/>
          </a:p>
        </p:txBody>
      </p:sp>
    </p:spTree>
    <p:extLst>
      <p:ext uri="{BB962C8B-B14F-4D97-AF65-F5344CB8AC3E}">
        <p14:creationId xmlns:p14="http://schemas.microsoft.com/office/powerpoint/2010/main" val="1191836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Science:</a:t>
            </a:r>
            <a:endParaRPr lang="en-GB" sz="2000" dirty="0"/>
          </a:p>
          <a:p>
            <a:pPr lvl="0"/>
            <a:r>
              <a:rPr lang="en-GB" sz="2000" dirty="0"/>
              <a:t>Technical: Laboratory Sciences</a:t>
            </a:r>
          </a:p>
          <a:p>
            <a:pPr lvl="0"/>
            <a:r>
              <a:rPr lang="en-GB" sz="2000" dirty="0"/>
              <a:t>Technical: Food Sciences</a:t>
            </a:r>
          </a:p>
          <a:p>
            <a:pPr lvl="0"/>
            <a:r>
              <a:rPr lang="en-GB" sz="2000" dirty="0"/>
              <a:t>Technical: Animal Science</a:t>
            </a:r>
          </a:p>
          <a:p>
            <a:pPr lvl="0"/>
            <a:r>
              <a:rPr lang="en-GB" sz="2000" dirty="0"/>
              <a:t>Technical: Metrology Sciences</a:t>
            </a:r>
          </a:p>
          <a:p>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10</a:t>
            </a:fld>
            <a:endParaRPr lang="en-US"/>
          </a:p>
        </p:txBody>
      </p:sp>
    </p:spTree>
    <p:extLst>
      <p:ext uri="{BB962C8B-B14F-4D97-AF65-F5344CB8AC3E}">
        <p14:creationId xmlns:p14="http://schemas.microsoft.com/office/powerpoint/2010/main" val="258729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for reference – please mention within your centres if you know the digital</a:t>
            </a:r>
            <a:r>
              <a:rPr lang="en-GB" baseline="0" dirty="0" smtClean="0"/>
              <a:t> person and you’re welcome to give them my contact details.</a:t>
            </a:r>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11</a:t>
            </a:fld>
            <a:endParaRPr lang="en-US"/>
          </a:p>
        </p:txBody>
      </p:sp>
    </p:spTree>
    <p:extLst>
      <p:ext uri="{BB962C8B-B14F-4D97-AF65-F5344CB8AC3E}">
        <p14:creationId xmlns:p14="http://schemas.microsoft.com/office/powerpoint/2010/main" val="143352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smtClean="0"/>
              <a:t>Key messages and worth mentioning that student profiles will change</a:t>
            </a:r>
            <a:r>
              <a:rPr lang="en-GB" sz="2400" b="0" baseline="0" dirty="0" smtClean="0"/>
              <a:t>:</a:t>
            </a:r>
          </a:p>
          <a:p>
            <a:endParaRPr lang="en-GB" sz="2400" b="0" baseline="0" dirty="0" smtClean="0"/>
          </a:p>
          <a:p>
            <a:r>
              <a:rPr lang="en-GB" sz="2400" b="0" dirty="0" smtClean="0"/>
              <a:t>A Levels, T Levels</a:t>
            </a:r>
            <a:r>
              <a:rPr lang="en-GB" sz="2400" b="0" baseline="0" dirty="0" smtClean="0"/>
              <a:t> and Apprenticeships are the future of education</a:t>
            </a:r>
          </a:p>
          <a:p>
            <a:r>
              <a:rPr lang="en-GB" sz="2400" b="0" baseline="0" dirty="0" smtClean="0"/>
              <a:t>English, maths and now digital will be contextualised to the core study and occupational specialism </a:t>
            </a:r>
          </a:p>
          <a:p>
            <a:r>
              <a:rPr lang="en-GB" sz="2400" b="0" baseline="0" dirty="0" smtClean="0"/>
              <a:t>External assessment through controlled supervision and the employer led project</a:t>
            </a:r>
          </a:p>
          <a:p>
            <a:r>
              <a:rPr lang="en-GB" sz="2400" b="0" baseline="0" dirty="0" smtClean="0"/>
              <a:t>And the work placement hours may increase for T Levels</a:t>
            </a:r>
          </a:p>
          <a:p>
            <a:endParaRPr lang="en-GB" sz="2400" b="0" baseline="0" dirty="0" smtClean="0"/>
          </a:p>
          <a:p>
            <a:r>
              <a:rPr lang="en-GB" sz="2400" b="0" baseline="0" dirty="0" smtClean="0"/>
              <a:t>In childcare they won’t see too much of a change, but for other curriculum areas, this will be a huge difference in their planning as the industry placement we anticipate will be longer.</a:t>
            </a:r>
            <a:endParaRPr lang="en-GB" sz="2400" b="0" dirty="0"/>
          </a:p>
        </p:txBody>
      </p:sp>
      <p:sp>
        <p:nvSpPr>
          <p:cNvPr id="4" name="Slide Number Placeholder 3"/>
          <p:cNvSpPr>
            <a:spLocks noGrp="1"/>
          </p:cNvSpPr>
          <p:nvPr>
            <p:ph type="sldNum" sz="quarter" idx="10"/>
          </p:nvPr>
        </p:nvSpPr>
        <p:spPr/>
        <p:txBody>
          <a:bodyPr/>
          <a:lstStyle/>
          <a:p>
            <a:fld id="{5DAA3C97-4738-A24F-9E78-E435391A9B4C}" type="slidenum">
              <a:rPr lang="en-US" smtClean="0"/>
              <a:t>12</a:t>
            </a:fld>
            <a:endParaRPr lang="en-US"/>
          </a:p>
        </p:txBody>
      </p:sp>
    </p:spTree>
    <p:extLst>
      <p:ext uri="{BB962C8B-B14F-4D97-AF65-F5344CB8AC3E}">
        <p14:creationId xmlns:p14="http://schemas.microsoft.com/office/powerpoint/2010/main" val="28733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delivery beginning in September 2020, we are working to</a:t>
            </a:r>
            <a:r>
              <a:rPr lang="en-GB" baseline="0" dirty="0" smtClean="0"/>
              <a:t> engage with HE institutions across the country to raise awareness of the T Level agenda.  I ask you to help us by spreading the word and any queries are welcome.</a:t>
            </a:r>
          </a:p>
          <a:p>
            <a:endParaRPr lang="en-GB" baseline="0" dirty="0" smtClean="0"/>
          </a:p>
          <a:p>
            <a:r>
              <a:rPr lang="en-GB" dirty="0" smtClean="0"/>
              <a:t>We need to work</a:t>
            </a:r>
            <a:r>
              <a:rPr lang="en-GB" baseline="0" dirty="0" smtClean="0"/>
              <a:t> with HE to ensure we have variety of progression routes from the Childcare and Education T Level.</a:t>
            </a:r>
          </a:p>
          <a:p>
            <a:r>
              <a:rPr lang="en-GB" baseline="0" dirty="0" smtClean="0"/>
              <a:t>We have suggested degree routes but we would love to work more closely with you to make sure we’re fully aware of your degree provision requirements.</a:t>
            </a:r>
          </a:p>
          <a:p>
            <a:r>
              <a:rPr lang="en-GB" baseline="0" dirty="0" smtClean="0"/>
              <a:t>We have a stakeholder team that can support with this and it’s their very job to engage with universities nationally, strengthen relationships and raise awareness.</a:t>
            </a:r>
          </a:p>
          <a:p>
            <a:endParaRPr lang="en-GB" baseline="0" dirty="0" smtClean="0"/>
          </a:p>
          <a:p>
            <a:pPr marL="0" marR="0" lvl="0" indent="0" algn="l" defTabSz="1506840" rtl="0" eaLnBrk="1" fontAlgn="auto" latinLnBrk="0" hangingPunct="1">
              <a:lnSpc>
                <a:spcPct val="100000"/>
              </a:lnSpc>
              <a:spcBef>
                <a:spcPts val="0"/>
              </a:spcBef>
              <a:spcAft>
                <a:spcPts val="0"/>
              </a:spcAft>
              <a:buClrTx/>
              <a:buSzTx/>
              <a:buFontTx/>
              <a:buNone/>
              <a:tabLst/>
              <a:defRPr/>
            </a:pPr>
            <a:r>
              <a:rPr lang="en-GB" baseline="0" dirty="0" smtClean="0"/>
              <a:t>Recent findings indicate that many Universities don’t know what T Levels are so we need to change this.  </a:t>
            </a:r>
          </a:p>
          <a:p>
            <a:endParaRPr lang="en-GB" baseline="0" dirty="0" smtClean="0"/>
          </a:p>
          <a:p>
            <a:r>
              <a:rPr lang="en-GB" baseline="0" dirty="0" smtClean="0"/>
              <a:t>It’s worth noting that T Levels are a cross party Government initiative so whichever are in power, T Levels are set to remain.</a:t>
            </a:r>
          </a:p>
        </p:txBody>
      </p:sp>
      <p:sp>
        <p:nvSpPr>
          <p:cNvPr id="4" name="Slide Number Placeholder 3"/>
          <p:cNvSpPr>
            <a:spLocks noGrp="1"/>
          </p:cNvSpPr>
          <p:nvPr>
            <p:ph type="sldNum" sz="quarter" idx="10"/>
          </p:nvPr>
        </p:nvSpPr>
        <p:spPr/>
        <p:txBody>
          <a:bodyPr/>
          <a:lstStyle/>
          <a:p>
            <a:fld id="{5DAA3C97-4738-A24F-9E78-E435391A9B4C}" type="slidenum">
              <a:rPr lang="en-US" smtClean="0"/>
              <a:t>13</a:t>
            </a:fld>
            <a:endParaRPr lang="en-US"/>
          </a:p>
        </p:txBody>
      </p:sp>
    </p:spTree>
    <p:extLst>
      <p:ext uri="{BB962C8B-B14F-4D97-AF65-F5344CB8AC3E}">
        <p14:creationId xmlns:p14="http://schemas.microsoft.com/office/powerpoint/2010/main" val="126075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Recently UCB delivered a presentation at </a:t>
            </a:r>
            <a:r>
              <a:rPr lang="en-GB" sz="2400" dirty="0" smtClean="0"/>
              <a:t>NCFE networking event </a:t>
            </a:r>
            <a:r>
              <a:rPr lang="en-GB" sz="2400" dirty="0" smtClean="0"/>
              <a:t>stating that:</a:t>
            </a:r>
          </a:p>
          <a:p>
            <a:r>
              <a:rPr lang="en-GB" sz="2400" dirty="0" smtClean="0"/>
              <a:t>- learners using the NCFE</a:t>
            </a:r>
            <a:r>
              <a:rPr lang="en-GB" sz="2400" baseline="0" dirty="0" smtClean="0"/>
              <a:t> Level 3 route feeds very nicely into HE progression.</a:t>
            </a:r>
          </a:p>
          <a:p>
            <a:endParaRPr lang="en-GB" sz="2400" baseline="0" dirty="0" smtClean="0"/>
          </a:p>
          <a:p>
            <a:r>
              <a:rPr lang="en-GB" sz="2400" baseline="0" dirty="0" smtClean="0"/>
              <a:t>It’s great to know we have the endorsement of </a:t>
            </a:r>
            <a:r>
              <a:rPr lang="en-GB" sz="2400" baseline="0" dirty="0" smtClean="0"/>
              <a:t>UCB</a:t>
            </a:r>
            <a:r>
              <a:rPr lang="en-GB" baseline="0" dirty="0" smtClean="0"/>
              <a:t>.</a:t>
            </a:r>
          </a:p>
          <a:p>
            <a:endParaRPr lang="en-GB" baseline="0" dirty="0" smtClean="0"/>
          </a:p>
          <a:p>
            <a:r>
              <a:rPr lang="en-GB" baseline="0" dirty="0" smtClean="0"/>
              <a:t>I would be keen to also liaise with local universities to talk through T levels for the future. </a:t>
            </a:r>
            <a:endParaRPr lang="en-GB" dirty="0"/>
          </a:p>
        </p:txBody>
      </p:sp>
      <p:sp>
        <p:nvSpPr>
          <p:cNvPr id="4" name="Slide Number Placeholder 3"/>
          <p:cNvSpPr>
            <a:spLocks noGrp="1"/>
          </p:cNvSpPr>
          <p:nvPr>
            <p:ph type="sldNum" sz="quarter" idx="10"/>
          </p:nvPr>
        </p:nvSpPr>
        <p:spPr/>
        <p:txBody>
          <a:bodyPr/>
          <a:lstStyle/>
          <a:p>
            <a:fld id="{C9F0A584-6439-4F11-91A2-C19B6B8AD668}" type="slidenum">
              <a:rPr lang="en-GB" smtClean="0"/>
              <a:t>14</a:t>
            </a:fld>
            <a:endParaRPr lang="en-GB"/>
          </a:p>
        </p:txBody>
      </p:sp>
    </p:spTree>
    <p:extLst>
      <p:ext uri="{BB962C8B-B14F-4D97-AF65-F5344CB8AC3E}">
        <p14:creationId xmlns:p14="http://schemas.microsoft.com/office/powerpoint/2010/main" val="219404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T event in London bookable</a:t>
            </a:r>
            <a:r>
              <a:rPr lang="en-GB" baseline="0" dirty="0" smtClean="0"/>
              <a:t> via the </a:t>
            </a:r>
            <a:r>
              <a:rPr lang="en-GB" baseline="0" dirty="0" err="1" smtClean="0"/>
              <a:t>qual</a:t>
            </a:r>
            <a:r>
              <a:rPr lang="en-GB" baseline="0" dirty="0" smtClean="0"/>
              <a:t> hub. </a:t>
            </a:r>
          </a:p>
          <a:p>
            <a:r>
              <a:rPr lang="en-GB" baseline="0" dirty="0" smtClean="0"/>
              <a:t>This event is for waive1 and 2 providers only at this moment in time. </a:t>
            </a:r>
          </a:p>
          <a:p>
            <a:endParaRPr lang="en-GB" baseline="0" dirty="0" smtClean="0"/>
          </a:p>
          <a:p>
            <a:r>
              <a:rPr lang="en-GB" baseline="0" dirty="0" smtClean="0"/>
              <a:t>Support will be provided and information coming soon to assist with on boarding customers for getting ready to deliver. </a:t>
            </a:r>
            <a:endParaRPr lang="en-GB" dirty="0"/>
          </a:p>
        </p:txBody>
      </p:sp>
      <p:sp>
        <p:nvSpPr>
          <p:cNvPr id="4" name="Slide Number Placeholder 3"/>
          <p:cNvSpPr>
            <a:spLocks noGrp="1"/>
          </p:cNvSpPr>
          <p:nvPr>
            <p:ph type="sldNum" sz="quarter" idx="10"/>
          </p:nvPr>
        </p:nvSpPr>
        <p:spPr/>
        <p:txBody>
          <a:bodyPr/>
          <a:lstStyle/>
          <a:p>
            <a:fld id="{C98638A5-C597-4A2F-B3F2-6BF3B7ACBEB6}" type="slidenum">
              <a:rPr lang="en-GB" smtClean="0"/>
              <a:t>15</a:t>
            </a:fld>
            <a:endParaRPr lang="en-GB"/>
          </a:p>
        </p:txBody>
      </p:sp>
    </p:spTree>
    <p:extLst>
      <p:ext uri="{BB962C8B-B14F-4D97-AF65-F5344CB8AC3E}">
        <p14:creationId xmlns:p14="http://schemas.microsoft.com/office/powerpoint/2010/main" val="235865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I wanted to give you some updates on our live resources and some very exciting resources that are currently</a:t>
            </a:r>
            <a:r>
              <a:rPr lang="en-GB" sz="2400" baseline="0" dirty="0" smtClean="0"/>
              <a:t> in development and being tested by some of our centres.</a:t>
            </a:r>
            <a:endParaRPr lang="en-GB" sz="2400" dirty="0"/>
          </a:p>
        </p:txBody>
      </p:sp>
      <p:sp>
        <p:nvSpPr>
          <p:cNvPr id="4" name="Slide Number Placeholder 3"/>
          <p:cNvSpPr>
            <a:spLocks noGrp="1"/>
          </p:cNvSpPr>
          <p:nvPr>
            <p:ph type="sldNum" sz="quarter" idx="10"/>
          </p:nvPr>
        </p:nvSpPr>
        <p:spPr/>
        <p:txBody>
          <a:bodyPr/>
          <a:lstStyle/>
          <a:p>
            <a:fld id="{5DAA3C97-4738-A24F-9E78-E435391A9B4C}" type="slidenum">
              <a:rPr lang="en-US" smtClean="0"/>
              <a:t>16</a:t>
            </a:fld>
            <a:endParaRPr lang="en-US"/>
          </a:p>
        </p:txBody>
      </p:sp>
    </p:spTree>
    <p:extLst>
      <p:ext uri="{BB962C8B-B14F-4D97-AF65-F5344CB8AC3E}">
        <p14:creationId xmlns:p14="http://schemas.microsoft.com/office/powerpoint/2010/main" val="221781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We’re always striving to stay ahead of the curve and our innovation team are developing a number of exciting new digital aids to make learning more interactive and interesting for your</a:t>
            </a:r>
            <a:r>
              <a:rPr lang="en-GB" sz="2400" baseline="0" dirty="0" smtClean="0"/>
              <a:t> learners and indeed the staff!</a:t>
            </a:r>
            <a:endParaRPr lang="en-GB" sz="2400" dirty="0" smtClean="0"/>
          </a:p>
          <a:p>
            <a:endParaRPr lang="en-GB" sz="2400" dirty="0" smtClean="0"/>
          </a:p>
          <a:p>
            <a:r>
              <a:rPr lang="en-GB" sz="2400" dirty="0" smtClean="0"/>
              <a:t>Our </a:t>
            </a:r>
            <a:r>
              <a:rPr lang="en-GB" sz="2400" dirty="0" err="1" smtClean="0"/>
              <a:t>PregnancyVue</a:t>
            </a:r>
            <a:r>
              <a:rPr lang="en-GB" sz="2400" dirty="0" smtClean="0"/>
              <a:t> App is a virtual reality (VR) experience that helps learners and parents understand child development from conception to birth.</a:t>
            </a:r>
          </a:p>
          <a:p>
            <a:r>
              <a:rPr lang="en-GB" sz="2400" dirty="0" smtClean="0"/>
              <a:t>The app quite literally brings learning to life</a:t>
            </a:r>
            <a:r>
              <a:rPr lang="en-GB" sz="2400" baseline="0" dirty="0" smtClean="0"/>
              <a:t> as y</a:t>
            </a:r>
            <a:r>
              <a:rPr lang="en-GB" sz="2400" dirty="0" smtClean="0"/>
              <a:t>ou see the child’s growth and you hear how their body evolves and changes over a term of nine months.</a:t>
            </a:r>
          </a:p>
          <a:p>
            <a:r>
              <a:rPr lang="en-GB" sz="2400" dirty="0"/>
              <a:t> </a:t>
            </a:r>
          </a:p>
          <a:p>
            <a:r>
              <a:rPr lang="en-GB" sz="2400" dirty="0" smtClean="0"/>
              <a:t>The app </a:t>
            </a:r>
            <a:r>
              <a:rPr lang="en-GB" sz="2400" dirty="0"/>
              <a:t>works on </a:t>
            </a:r>
            <a:r>
              <a:rPr lang="en-GB" sz="2400" dirty="0" smtClean="0"/>
              <a:t>a </a:t>
            </a:r>
            <a:r>
              <a:rPr lang="en-GB" sz="2400" dirty="0"/>
              <a:t>phone as well in 2d, so it’s not VR, but it’s the same content and it can be downloaded for free from android app store and </a:t>
            </a:r>
            <a:r>
              <a:rPr lang="en-GB" sz="2400" dirty="0" err="1"/>
              <a:t>ios</a:t>
            </a:r>
            <a:r>
              <a:rPr lang="en-GB" sz="2400" dirty="0"/>
              <a:t> app store. We have also developed a lesson plan that Janet king and Darlington College has put together and that can be downloaded for free from the same website above.</a:t>
            </a:r>
          </a:p>
          <a:p>
            <a:endParaRPr lang="en-GB" sz="2400" dirty="0" smtClean="0"/>
          </a:p>
          <a:p>
            <a:r>
              <a:rPr lang="en-GB" sz="2400" dirty="0" smtClean="0"/>
              <a:t>In addition to this we have CACHE news updates and CACHE Alumni whereby you can receive the most up to date sector news and be a part of a professional membership site.</a:t>
            </a:r>
          </a:p>
          <a:p>
            <a:endParaRPr lang="en-GB" sz="2400" dirty="0" smtClean="0"/>
          </a:p>
          <a:p>
            <a:r>
              <a:rPr lang="en-GB" sz="2400" dirty="0" smtClean="0"/>
              <a:t>The </a:t>
            </a:r>
            <a:r>
              <a:rPr lang="en-GB" sz="2400" dirty="0" err="1" smtClean="0"/>
              <a:t>QualHub</a:t>
            </a:r>
            <a:r>
              <a:rPr lang="en-GB" sz="2400" dirty="0" smtClean="0"/>
              <a:t> is a </a:t>
            </a:r>
            <a:r>
              <a:rPr lang="en-GB" sz="2400" dirty="0" err="1" smtClean="0"/>
              <a:t>subsite</a:t>
            </a:r>
            <a:r>
              <a:rPr lang="en-GB" sz="2400" dirty="0" smtClean="0"/>
              <a:t> that holds all information on every qualification under both</a:t>
            </a:r>
            <a:r>
              <a:rPr lang="en-GB" sz="2400" baseline="0" dirty="0" smtClean="0"/>
              <a:t> NCFE and CACHE branded qualifications.  Here you can access our Portal of resources, delivery support and policy documents as well as gain approval for qualifications.</a:t>
            </a:r>
          </a:p>
          <a:p>
            <a:endParaRPr lang="en-GB" sz="2400" baseline="0" dirty="0" smtClean="0"/>
          </a:p>
          <a:p>
            <a:r>
              <a:rPr lang="en-GB" sz="2400" baseline="0" dirty="0" smtClean="0"/>
              <a:t>It also hosts our ‘Routes to Success’ curriculum maps that you can either print or order from us.  These are particularly good to give out to staff, learners and parents to illustrate career </a:t>
            </a:r>
            <a:r>
              <a:rPr lang="en-GB" sz="2400" baseline="0" dirty="0" err="1" smtClean="0"/>
              <a:t>detinations</a:t>
            </a:r>
            <a:r>
              <a:rPr lang="en-GB" sz="2400" baseline="0" dirty="0" smtClean="0"/>
              <a:t>.  </a:t>
            </a:r>
          </a:p>
          <a:p>
            <a:r>
              <a:rPr lang="en-GB" sz="2400" dirty="0"/>
              <a:t>They illustrate the path learners can follow with our qualifications, and provides key details of each qualification.</a:t>
            </a:r>
            <a:endParaRPr lang="en-GB" sz="2400" dirty="0" smtClean="0"/>
          </a:p>
          <a:p>
            <a:endParaRPr lang="en-GB" sz="1600" dirty="0" smtClean="0"/>
          </a:p>
          <a:p>
            <a:r>
              <a:rPr lang="en-GB" sz="1600" dirty="0" smtClean="0"/>
              <a:t>(Reference only re </a:t>
            </a:r>
            <a:r>
              <a:rPr lang="en-GB" sz="1600" dirty="0" err="1" smtClean="0"/>
              <a:t>PregnancyVue</a:t>
            </a:r>
            <a:r>
              <a:rPr lang="en-GB" sz="1600" dirty="0" smtClean="0"/>
              <a:t>: Customers will need to buy the headset – Oculus Go is the only one it works on at the minute, but we are looking to upgrade it to make it work on Oculus Quest as well.  </a:t>
            </a:r>
          </a:p>
          <a:p>
            <a:r>
              <a:rPr lang="en-GB" sz="1600" dirty="0" smtClean="0"/>
              <a:t>You can </a:t>
            </a:r>
            <a:r>
              <a:rPr lang="en-GB" sz="1600" u="sng" dirty="0" smtClean="0">
                <a:hlinkClick r:id="rId3"/>
              </a:rPr>
              <a:t>buy the headsets</a:t>
            </a:r>
            <a:r>
              <a:rPr lang="en-GB" sz="1600" dirty="0" smtClean="0"/>
              <a:t> from oculus, amazon, </a:t>
            </a:r>
            <a:r>
              <a:rPr lang="en-GB" sz="1600" dirty="0" err="1" smtClean="0"/>
              <a:t>argos</a:t>
            </a:r>
            <a:r>
              <a:rPr lang="en-GB" sz="1600" dirty="0" smtClean="0"/>
              <a:t>.  </a:t>
            </a:r>
          </a:p>
          <a:p>
            <a:r>
              <a:rPr lang="en-GB" sz="1600" dirty="0" smtClean="0"/>
              <a:t>I know some of our colleges have used the NCOP </a:t>
            </a:r>
            <a:r>
              <a:rPr lang="en-GB" sz="1977" b="0" i="0" kern="1200" dirty="0" smtClean="0">
                <a:solidFill>
                  <a:schemeClr val="tx1"/>
                </a:solidFill>
                <a:effectLst/>
                <a:latin typeface="+mn-lt"/>
                <a:ea typeface="+mn-ea"/>
                <a:cs typeface="+mn-cs"/>
              </a:rPr>
              <a:t> National Collaborative Outreach Programme </a:t>
            </a:r>
            <a:r>
              <a:rPr lang="en-GB" sz="1600" dirty="0" smtClean="0"/>
              <a:t>to </a:t>
            </a:r>
            <a:r>
              <a:rPr lang="en-GB" sz="1600" dirty="0" smtClean="0"/>
              <a:t>apply for funding </a:t>
            </a:r>
          </a:p>
          <a:p>
            <a:r>
              <a:rPr lang="en-GB" sz="1600" dirty="0" smtClean="0"/>
              <a:t> Once they have the headset, they can download the app for free from the oculus store directly or they can go on our website here (but that will send them to the app store): </a:t>
            </a:r>
            <a:r>
              <a:rPr lang="en-GB" sz="1600" u="sng" dirty="0" smtClean="0">
                <a:hlinkClick r:id="rId4"/>
              </a:rPr>
              <a:t>https://www.cache.org.uk/pregnancyvue/education</a:t>
            </a:r>
            <a:r>
              <a:rPr lang="en-GB" sz="1600" u="none" dirty="0"/>
              <a:t>)</a:t>
            </a:r>
            <a:endParaRPr lang="en-GB" sz="1600" dirty="0" smtClean="0"/>
          </a:p>
        </p:txBody>
      </p:sp>
      <p:sp>
        <p:nvSpPr>
          <p:cNvPr id="4" name="Slide Number Placeholder 3"/>
          <p:cNvSpPr>
            <a:spLocks noGrp="1"/>
          </p:cNvSpPr>
          <p:nvPr>
            <p:ph type="sldNum" sz="quarter" idx="10"/>
          </p:nvPr>
        </p:nvSpPr>
        <p:spPr/>
        <p:txBody>
          <a:bodyPr/>
          <a:lstStyle/>
          <a:p>
            <a:fld id="{5DAA3C97-4738-A24F-9E78-E435391A9B4C}" type="slidenum">
              <a:rPr lang="en-US" smtClean="0"/>
              <a:t>17</a:t>
            </a:fld>
            <a:endParaRPr lang="en-US"/>
          </a:p>
        </p:txBody>
      </p:sp>
    </p:spTree>
    <p:extLst>
      <p:ext uri="{BB962C8B-B14F-4D97-AF65-F5344CB8AC3E}">
        <p14:creationId xmlns:p14="http://schemas.microsoft.com/office/powerpoint/2010/main" val="230883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The ‘My T’ interface will look something like this</a:t>
            </a:r>
            <a:endParaRPr lang="en-GB" sz="2400" dirty="0"/>
          </a:p>
        </p:txBody>
      </p:sp>
      <p:sp>
        <p:nvSpPr>
          <p:cNvPr id="4" name="Slide Number Placeholder 3"/>
          <p:cNvSpPr>
            <a:spLocks noGrp="1"/>
          </p:cNvSpPr>
          <p:nvPr>
            <p:ph type="sldNum" sz="quarter" idx="10"/>
          </p:nvPr>
        </p:nvSpPr>
        <p:spPr/>
        <p:txBody>
          <a:bodyPr/>
          <a:lstStyle/>
          <a:p>
            <a:fld id="{5DAA3C97-4738-A24F-9E78-E435391A9B4C}" type="slidenum">
              <a:rPr lang="en-US" smtClean="0"/>
              <a:t>18</a:t>
            </a:fld>
            <a:endParaRPr lang="en-US"/>
          </a:p>
        </p:txBody>
      </p:sp>
    </p:spTree>
    <p:extLst>
      <p:ext uri="{BB962C8B-B14F-4D97-AF65-F5344CB8AC3E}">
        <p14:creationId xmlns:p14="http://schemas.microsoft.com/office/powerpoint/2010/main" val="113547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USP-</a:t>
            </a:r>
            <a:r>
              <a:rPr lang="en-GB" sz="2400" baseline="0" dirty="0" smtClean="0"/>
              <a:t> Placement tracking and dashboard to evidence completion of work placement and gain employer feedback. </a:t>
            </a:r>
          </a:p>
          <a:p>
            <a:r>
              <a:rPr lang="en-GB" sz="2400" baseline="0" dirty="0" smtClean="0"/>
              <a:t>Excellent tool  for work placement officers and tutors as it also covers safeguarding of learners on placement, identifies if they are not attending </a:t>
            </a:r>
            <a:endParaRPr lang="en-GB" sz="2400" baseline="0" dirty="0" smtClean="0"/>
          </a:p>
          <a:p>
            <a:endParaRPr lang="en-GB" sz="2400" baseline="0" dirty="0" smtClean="0"/>
          </a:p>
          <a:p>
            <a:r>
              <a:rPr lang="en-GB" sz="2400" baseline="0" dirty="0" smtClean="0"/>
              <a:t>Administration levels for centre admin, tutor, employer student </a:t>
            </a:r>
          </a:p>
          <a:p>
            <a:endParaRPr lang="en-GB" sz="2400" baseline="0" dirty="0" smtClean="0"/>
          </a:p>
          <a:p>
            <a:r>
              <a:rPr lang="en-GB" sz="2400" baseline="0" dirty="0" smtClean="0"/>
              <a:t>Will be available via PC and downloadable app to phone or tablet device. </a:t>
            </a:r>
            <a:endParaRPr lang="en-GB" sz="2400" dirty="0"/>
          </a:p>
        </p:txBody>
      </p:sp>
      <p:sp>
        <p:nvSpPr>
          <p:cNvPr id="4" name="Slide Number Placeholder 3"/>
          <p:cNvSpPr>
            <a:spLocks noGrp="1"/>
          </p:cNvSpPr>
          <p:nvPr>
            <p:ph type="sldNum" sz="quarter" idx="10"/>
          </p:nvPr>
        </p:nvSpPr>
        <p:spPr/>
        <p:txBody>
          <a:bodyPr/>
          <a:lstStyle/>
          <a:p>
            <a:fld id="{C98638A5-C597-4A2F-B3F2-6BF3B7ACBEB6}" type="slidenum">
              <a:rPr lang="en-GB" smtClean="0"/>
              <a:t>20</a:t>
            </a:fld>
            <a:endParaRPr lang="en-GB"/>
          </a:p>
        </p:txBody>
      </p:sp>
    </p:spTree>
    <p:extLst>
      <p:ext uri="{BB962C8B-B14F-4D97-AF65-F5344CB8AC3E}">
        <p14:creationId xmlns:p14="http://schemas.microsoft.com/office/powerpoint/2010/main" val="288838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AA3C97-4738-A24F-9E78-E435391A9B4C}" type="slidenum">
              <a:rPr lang="en-US" smtClean="0"/>
              <a:t>2</a:t>
            </a:fld>
            <a:endParaRPr lang="en-US"/>
          </a:p>
        </p:txBody>
      </p:sp>
    </p:spTree>
    <p:extLst>
      <p:ext uri="{BB962C8B-B14F-4D97-AF65-F5344CB8AC3E}">
        <p14:creationId xmlns:p14="http://schemas.microsoft.com/office/powerpoint/2010/main" val="1791999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aseline="0" dirty="0" smtClean="0"/>
              <a:t>Moodle  platform can house all of the learning resources to support delivery of the T levels. Parents can access and view how the learner is progressing. </a:t>
            </a:r>
          </a:p>
          <a:p>
            <a:r>
              <a:rPr lang="en-GB" sz="2400" baseline="0" dirty="0" smtClean="0"/>
              <a:t>Student and tutor forums to support independent learning. </a:t>
            </a:r>
          </a:p>
          <a:p>
            <a:r>
              <a:rPr lang="en-GB" sz="2400" b="1" baseline="0" dirty="0" smtClean="0"/>
              <a:t>Please note the external assessments will not be held on this platform </a:t>
            </a:r>
          </a:p>
          <a:p>
            <a:pPr defTabSz="1551593">
              <a:defRPr/>
            </a:pPr>
            <a:r>
              <a:rPr lang="en-GB" sz="2400" baseline="0" dirty="0" smtClean="0"/>
              <a:t>Let’s have a look at the resources that will be housed on the platform…</a:t>
            </a:r>
          </a:p>
          <a:p>
            <a:endParaRPr lang="en-GB" dirty="0"/>
          </a:p>
        </p:txBody>
      </p:sp>
      <p:sp>
        <p:nvSpPr>
          <p:cNvPr id="4" name="Slide Number Placeholder 3"/>
          <p:cNvSpPr>
            <a:spLocks noGrp="1"/>
          </p:cNvSpPr>
          <p:nvPr>
            <p:ph type="sldNum" sz="quarter" idx="10"/>
          </p:nvPr>
        </p:nvSpPr>
        <p:spPr/>
        <p:txBody>
          <a:bodyPr/>
          <a:lstStyle/>
          <a:p>
            <a:fld id="{C98638A5-C597-4A2F-B3F2-6BF3B7ACBEB6}" type="slidenum">
              <a:rPr lang="en-GB" smtClean="0"/>
              <a:t>21</a:t>
            </a:fld>
            <a:endParaRPr lang="en-GB"/>
          </a:p>
        </p:txBody>
      </p:sp>
    </p:spTree>
    <p:extLst>
      <p:ext uri="{BB962C8B-B14F-4D97-AF65-F5344CB8AC3E}">
        <p14:creationId xmlns:p14="http://schemas.microsoft.com/office/powerpoint/2010/main" val="3062070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Full</a:t>
            </a:r>
            <a:r>
              <a:rPr lang="en-GB" sz="2400" baseline="0" dirty="0" smtClean="0"/>
              <a:t> classroom packs including lesson plans, activities and e-learning modules to support tutors to deliver and teach the T level </a:t>
            </a:r>
          </a:p>
          <a:p>
            <a:r>
              <a:rPr lang="en-GB" sz="2400" baseline="0" dirty="0" smtClean="0"/>
              <a:t>We have centres trialling these at the moment so thank you to anyone in the room who’s supporting us in this, we really do value your input.</a:t>
            </a:r>
            <a:endParaRPr lang="en-GB" sz="2400" dirty="0"/>
          </a:p>
        </p:txBody>
      </p:sp>
      <p:sp>
        <p:nvSpPr>
          <p:cNvPr id="4" name="Slide Number Placeholder 3"/>
          <p:cNvSpPr>
            <a:spLocks noGrp="1"/>
          </p:cNvSpPr>
          <p:nvPr>
            <p:ph type="sldNum" sz="quarter" idx="10"/>
          </p:nvPr>
        </p:nvSpPr>
        <p:spPr/>
        <p:txBody>
          <a:bodyPr/>
          <a:lstStyle/>
          <a:p>
            <a:fld id="{C98638A5-C597-4A2F-B3F2-6BF3B7ACBEB6}" type="slidenum">
              <a:rPr lang="en-GB" smtClean="0"/>
              <a:t>22</a:t>
            </a:fld>
            <a:endParaRPr lang="en-GB"/>
          </a:p>
        </p:txBody>
      </p:sp>
    </p:spTree>
    <p:extLst>
      <p:ext uri="{BB962C8B-B14F-4D97-AF65-F5344CB8AC3E}">
        <p14:creationId xmlns:p14="http://schemas.microsoft.com/office/powerpoint/2010/main" val="319995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Skills Forward are a</a:t>
            </a:r>
            <a:r>
              <a:rPr lang="en-GB" sz="2400" baseline="0" dirty="0" smtClean="0"/>
              <a:t> partner organisation that also sits under the NCFE family umbrella.</a:t>
            </a:r>
          </a:p>
          <a:p>
            <a:endParaRPr lang="en-GB" sz="2400" baseline="0" dirty="0" smtClean="0"/>
          </a:p>
          <a:p>
            <a:r>
              <a:rPr lang="en-GB" sz="2400" baseline="0" dirty="0" smtClean="0"/>
              <a:t>They provide s</a:t>
            </a:r>
            <a:r>
              <a:rPr lang="en-GB" sz="2400" dirty="0" smtClean="0"/>
              <a:t>tudy</a:t>
            </a:r>
            <a:r>
              <a:rPr lang="en-GB" sz="2400" baseline="0" dirty="0" smtClean="0"/>
              <a:t> skills diagnostics specifically for T levels. Employability diagnostic linked to the Gatsby benchmarks </a:t>
            </a:r>
            <a:endParaRPr lang="en-GB" sz="2400" dirty="0"/>
          </a:p>
        </p:txBody>
      </p:sp>
      <p:sp>
        <p:nvSpPr>
          <p:cNvPr id="4" name="Slide Number Placeholder 3"/>
          <p:cNvSpPr>
            <a:spLocks noGrp="1"/>
          </p:cNvSpPr>
          <p:nvPr>
            <p:ph type="sldNum" sz="quarter" idx="10"/>
          </p:nvPr>
        </p:nvSpPr>
        <p:spPr/>
        <p:txBody>
          <a:bodyPr/>
          <a:lstStyle/>
          <a:p>
            <a:fld id="{C98638A5-C597-4A2F-B3F2-6BF3B7ACBEB6}" type="slidenum">
              <a:rPr lang="en-GB" smtClean="0"/>
              <a:t>23</a:t>
            </a:fld>
            <a:endParaRPr lang="en-GB"/>
          </a:p>
        </p:txBody>
      </p:sp>
    </p:spTree>
    <p:extLst>
      <p:ext uri="{BB962C8B-B14F-4D97-AF65-F5344CB8AC3E}">
        <p14:creationId xmlns:p14="http://schemas.microsoft.com/office/powerpoint/2010/main" val="3199252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Live lessons in English and maths for learners who require extra</a:t>
            </a:r>
            <a:r>
              <a:rPr lang="en-GB" baseline="0" dirty="0" smtClean="0"/>
              <a:t> support or who are working towards their Level 2. </a:t>
            </a:r>
            <a:endParaRPr lang="en-GB" dirty="0"/>
          </a:p>
        </p:txBody>
      </p:sp>
      <p:sp>
        <p:nvSpPr>
          <p:cNvPr id="4" name="Slide Number Placeholder 3"/>
          <p:cNvSpPr>
            <a:spLocks noGrp="1"/>
          </p:cNvSpPr>
          <p:nvPr>
            <p:ph type="sldNum" sz="quarter" idx="10"/>
          </p:nvPr>
        </p:nvSpPr>
        <p:spPr/>
        <p:txBody>
          <a:bodyPr/>
          <a:lstStyle/>
          <a:p>
            <a:fld id="{C98638A5-C597-4A2F-B3F2-6BF3B7ACBEB6}" type="slidenum">
              <a:rPr lang="en-GB" smtClean="0"/>
              <a:t>24</a:t>
            </a:fld>
            <a:endParaRPr lang="en-GB"/>
          </a:p>
        </p:txBody>
      </p:sp>
    </p:spTree>
    <p:extLst>
      <p:ext uri="{BB962C8B-B14F-4D97-AF65-F5344CB8AC3E}">
        <p14:creationId xmlns:p14="http://schemas.microsoft.com/office/powerpoint/2010/main" val="387845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25</a:t>
            </a:fld>
            <a:endParaRPr lang="en-US"/>
          </a:p>
        </p:txBody>
      </p:sp>
    </p:spTree>
    <p:extLst>
      <p:ext uri="{BB962C8B-B14F-4D97-AF65-F5344CB8AC3E}">
        <p14:creationId xmlns:p14="http://schemas.microsoft.com/office/powerpoint/2010/main" val="1536819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As an </a:t>
            </a:r>
            <a:r>
              <a:rPr lang="en-GB" sz="2400" dirty="0" smtClean="0"/>
              <a:t>AO </a:t>
            </a:r>
            <a:r>
              <a:rPr lang="en-GB" sz="2400" dirty="0"/>
              <a:t>it’s important that our qualifications are fit for purpose, providing people with the skills they need to succeed, and employers with a qualified, job ready workforce. We work collaboratively with a wide range of experts to ensure our qualifications and services meet the needs of industry, and help close workforce skills gaps.</a:t>
            </a:r>
          </a:p>
          <a:p>
            <a:endParaRPr lang="en-GB" sz="2400" dirty="0"/>
          </a:p>
          <a:p>
            <a:r>
              <a:rPr lang="en-GB" sz="2400" dirty="0"/>
              <a:t>Our stakeholder contacts feed into our qualification developments and can get involved in the following way:</a:t>
            </a:r>
          </a:p>
          <a:p>
            <a:pPr marL="647321" lvl="1" indent="-176542">
              <a:buFont typeface="Arial" panose="020B0604020202020204" pitchFamily="34" charset="0"/>
              <a:buChar char="•"/>
            </a:pPr>
            <a:r>
              <a:rPr lang="en-GB" sz="2400" dirty="0"/>
              <a:t>feedback on a new qualification idea</a:t>
            </a:r>
          </a:p>
          <a:p>
            <a:pPr marL="647321" lvl="1" indent="-176542">
              <a:buFont typeface="Arial" panose="020B0604020202020204" pitchFamily="34" charset="0"/>
              <a:buChar char="•"/>
            </a:pPr>
            <a:r>
              <a:rPr lang="en-GB" sz="2400" dirty="0"/>
              <a:t>endorse qualifications and promote your University through the use of your logo on our material</a:t>
            </a:r>
          </a:p>
          <a:p>
            <a:pPr marL="647321" lvl="1" indent="-176542">
              <a:buFont typeface="Arial" panose="020B0604020202020204" pitchFamily="34" charset="0"/>
              <a:buChar char="•"/>
            </a:pPr>
            <a:r>
              <a:rPr lang="en-GB" sz="2400" dirty="0"/>
              <a:t>attend qualification scoping days</a:t>
            </a:r>
          </a:p>
          <a:p>
            <a:pPr marL="647321" lvl="1" indent="-176542">
              <a:buFont typeface="Arial" panose="020B0604020202020204" pitchFamily="34" charset="0"/>
              <a:buChar char="•"/>
            </a:pPr>
            <a:r>
              <a:rPr lang="en-GB" sz="2400" dirty="0"/>
              <a:t>review unit content to check for relevance and accuracy to industry / degree progression opportunities </a:t>
            </a:r>
          </a:p>
          <a:p>
            <a:pPr marL="647321" lvl="1" indent="-176542">
              <a:buFont typeface="Arial" panose="020B0604020202020204" pitchFamily="34" charset="0"/>
              <a:buChar char="•"/>
            </a:pPr>
            <a:endParaRPr lang="en-GB" sz="2400" dirty="0"/>
          </a:p>
          <a:p>
            <a:r>
              <a:rPr lang="en-GB" sz="2400" dirty="0"/>
              <a:t>Acorn Community is a secure online platform that supports the creation of ideas and shapes the design of our qualifications, products and services. It can provide you with an efficient and effective way of communicating with other stakeholders on relevant topics</a:t>
            </a:r>
          </a:p>
          <a:p>
            <a:pPr marL="647321" lvl="1" indent="-176542" defTabSz="941558">
              <a:buFont typeface="Arial" panose="020B0604020202020204" pitchFamily="34" charset="0"/>
              <a:buChar char="•"/>
            </a:pPr>
            <a:r>
              <a:rPr lang="en-GB" sz="2400" dirty="0"/>
              <a:t>external platform with secure login</a:t>
            </a:r>
          </a:p>
          <a:p>
            <a:pPr marL="647321" lvl="1" indent="-176542" defTabSz="941558">
              <a:buFont typeface="Arial" panose="020B0604020202020204" pitchFamily="34" charset="0"/>
              <a:buChar char="•"/>
            </a:pPr>
            <a:r>
              <a:rPr lang="en-GB" sz="2400" dirty="0"/>
              <a:t>network with all stakeholder types, as listed above</a:t>
            </a:r>
          </a:p>
          <a:p>
            <a:pPr marL="647321" lvl="1" indent="-176542" defTabSz="941558">
              <a:buFont typeface="Arial" panose="020B0604020202020204" pitchFamily="34" charset="0"/>
              <a:buChar char="•"/>
            </a:pPr>
            <a:r>
              <a:rPr lang="en-GB" sz="2400" dirty="0"/>
              <a:t>chance to view, comment and submit ideas on a range of projects across multiple sectors</a:t>
            </a:r>
          </a:p>
          <a:p>
            <a:pPr marL="647321" lvl="1" indent="-176542" defTabSz="941558">
              <a:buFont typeface="Arial" panose="020B0604020202020204" pitchFamily="34" charset="0"/>
              <a:buChar char="•"/>
            </a:pPr>
            <a:r>
              <a:rPr lang="en-GB" sz="2400" dirty="0"/>
              <a:t>receive a certificate of contribution</a:t>
            </a:r>
          </a:p>
          <a:p>
            <a:pPr marL="647321" lvl="1" indent="-176542" defTabSz="941558">
              <a:buFont typeface="Arial" panose="020B0604020202020204" pitchFamily="34" charset="0"/>
              <a:buChar char="•"/>
            </a:pPr>
            <a:r>
              <a:rPr lang="en-GB" sz="2400" dirty="0"/>
              <a:t>current £50 incentive for valuable contribution</a:t>
            </a:r>
          </a:p>
          <a:p>
            <a:pPr marL="647321" lvl="1" indent="-176542" defTabSz="941558">
              <a:buFont typeface="Arial" panose="020B0604020202020204" pitchFamily="34" charset="0"/>
              <a:buChar char="•"/>
            </a:pPr>
            <a:r>
              <a:rPr lang="en-GB" sz="2400" dirty="0"/>
              <a:t>fulfil your corporate social responsibility (CSR)</a:t>
            </a:r>
          </a:p>
          <a:p>
            <a:pPr marL="647321" lvl="1" indent="-176542" defTabSz="941558">
              <a:buFont typeface="Arial" panose="020B0604020202020204" pitchFamily="34" charset="0"/>
              <a:buChar char="•"/>
            </a:pPr>
            <a:r>
              <a:rPr lang="en-GB" sz="2400" dirty="0"/>
              <a:t>can contribute to your CPD</a:t>
            </a:r>
          </a:p>
          <a:p>
            <a:pPr marL="647321" lvl="1" indent="-176542" defTabSz="941558">
              <a:buFont typeface="Arial" panose="020B0604020202020204" pitchFamily="34" charset="0"/>
              <a:buChar char="•"/>
            </a:pPr>
            <a:endParaRPr lang="en-GB" sz="2400" dirty="0"/>
          </a:p>
          <a:p>
            <a:pPr marL="176542" indent="-176542" defTabSz="941558">
              <a:buFont typeface="Arial" panose="020B0604020202020204" pitchFamily="34" charset="0"/>
              <a:buChar char="•"/>
            </a:pPr>
            <a:r>
              <a:rPr lang="en-GB" sz="2400" dirty="0"/>
              <a:t>TEABs – a group of FE providers, HEIs, employers and professional bodies. The overarching purpose of the advisory board is to understand and plan for the emerging sector specific impacts of Technical Education policy on education and industry, ensuring promotion of rewarding career pathways. Due to the impact, the focus has been T Levels. As mention there are several T Level sector areas so we have/will build TEAB’s for each area. </a:t>
            </a:r>
          </a:p>
          <a:p>
            <a:pPr marL="176542" indent="-176542" defTabSz="941558">
              <a:buFont typeface="Arial" panose="020B0604020202020204" pitchFamily="34" charset="0"/>
              <a:buChar char="•"/>
            </a:pPr>
            <a:endParaRPr lang="en-GB" sz="2400" dirty="0"/>
          </a:p>
          <a:p>
            <a:pPr marL="176542" indent="-176542" defTabSz="941558">
              <a:buFont typeface="Arial" panose="020B0604020202020204" pitchFamily="34" charset="0"/>
              <a:buChar char="•"/>
            </a:pPr>
            <a:r>
              <a:rPr lang="en-GB" sz="2400" dirty="0"/>
              <a:t>Alongside collaborative working on qualification developments, we are working with HEI’s in the following ways:</a:t>
            </a:r>
          </a:p>
          <a:p>
            <a:pPr marL="647321" lvl="1" indent="-176542" defTabSz="941558">
              <a:buFont typeface="Arial" panose="020B0604020202020204" pitchFamily="34" charset="0"/>
              <a:buChar char="•"/>
              <a:defRPr/>
            </a:pPr>
            <a:r>
              <a:rPr lang="en-GB" sz="2400" dirty="0"/>
              <a:t>co-creation of case studies; promoting acceptance of our Level 3 qualifications and degree provision on offer </a:t>
            </a:r>
          </a:p>
          <a:p>
            <a:pPr marL="647321" lvl="1" indent="-176542" defTabSz="941558">
              <a:buFont typeface="Arial" panose="020B0604020202020204" pitchFamily="34" charset="0"/>
              <a:buChar char="•"/>
              <a:defRPr/>
            </a:pPr>
            <a:r>
              <a:rPr lang="en-GB" sz="2400" dirty="0"/>
              <a:t>we are creating a progression pathway from our Level 5 CACHE provision to step onto a top up Level 6 degree</a:t>
            </a:r>
          </a:p>
          <a:p>
            <a:pPr marL="647321" lvl="1" indent="-176542" defTabSz="941558">
              <a:buFont typeface="Arial" panose="020B0604020202020204" pitchFamily="34" charset="0"/>
              <a:buChar char="•"/>
              <a:defRPr/>
            </a:pPr>
            <a:r>
              <a:rPr lang="en-GB" sz="2400" dirty="0"/>
              <a:t>co-creation of learner progression events to broaden their HE knowledge/understanding and raise aspiration, tutor events to upskill on progression and good practice for sector. Both provide an opportunity to showcase the university to a relevant and captured audience</a:t>
            </a:r>
          </a:p>
          <a:p>
            <a:pPr marL="647321" lvl="1" indent="-176542" defTabSz="941558">
              <a:buFont typeface="Arial" panose="020B0604020202020204" pitchFamily="34" charset="0"/>
              <a:buChar char="•"/>
              <a:defRPr/>
            </a:pPr>
            <a:endParaRPr lang="en-GB" sz="2400" dirty="0"/>
          </a:p>
          <a:p>
            <a:pPr defTabSz="941558">
              <a:defRPr/>
            </a:pPr>
            <a:r>
              <a:rPr lang="en-GB" sz="2400" dirty="0"/>
              <a:t>Above is just a snap shot, if you want more </a:t>
            </a:r>
            <a:r>
              <a:rPr lang="en-GB" sz="2400" dirty="0" err="1"/>
              <a:t>nformation</a:t>
            </a:r>
            <a:r>
              <a:rPr lang="en-GB" sz="2400" dirty="0"/>
              <a:t> about collaborative opportunities or to have a chat about how we could work together please let us know.</a:t>
            </a:r>
          </a:p>
          <a:p>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26</a:t>
            </a:fld>
            <a:endParaRPr lang="en-US"/>
          </a:p>
        </p:txBody>
      </p:sp>
    </p:spTree>
    <p:extLst>
      <p:ext uri="{BB962C8B-B14F-4D97-AF65-F5344CB8AC3E}">
        <p14:creationId xmlns:p14="http://schemas.microsoft.com/office/powerpoint/2010/main" val="2603080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 you think of anything you need,</a:t>
            </a:r>
            <a:r>
              <a:rPr lang="en-GB" baseline="0" dirty="0" smtClean="0"/>
              <a:t> or have any further questions following today, you’re welcome to direct them to me.</a:t>
            </a:r>
          </a:p>
          <a:p>
            <a:endParaRPr lang="en-GB" baseline="0" dirty="0" smtClean="0"/>
          </a:p>
          <a:p>
            <a:r>
              <a:rPr lang="en-GB" baseline="0" dirty="0" smtClean="0"/>
              <a:t>We’re all learning together, this is a new wave of development and a significant change for post 16 education so we’re looking forward to working with you.</a:t>
            </a:r>
          </a:p>
          <a:p>
            <a:endParaRPr lang="en-GB" baseline="0" dirty="0" smtClean="0"/>
          </a:p>
          <a:p>
            <a:r>
              <a:rPr lang="en-GB" baseline="0" dirty="0" smtClean="0"/>
              <a:t>Thank you very much</a:t>
            </a:r>
          </a:p>
        </p:txBody>
      </p:sp>
      <p:sp>
        <p:nvSpPr>
          <p:cNvPr id="4" name="Slide Number Placeholder 3"/>
          <p:cNvSpPr>
            <a:spLocks noGrp="1"/>
          </p:cNvSpPr>
          <p:nvPr>
            <p:ph type="sldNum" sz="quarter" idx="10"/>
          </p:nvPr>
        </p:nvSpPr>
        <p:spPr/>
        <p:txBody>
          <a:bodyPr/>
          <a:lstStyle/>
          <a:p>
            <a:fld id="{5DAA3C97-4738-A24F-9E78-E435391A9B4C}" type="slidenum">
              <a:rPr lang="en-US" smtClean="0"/>
              <a:t>27</a:t>
            </a:fld>
            <a:endParaRPr lang="en-US"/>
          </a:p>
        </p:txBody>
      </p:sp>
    </p:spTree>
    <p:extLst>
      <p:ext uri="{BB962C8B-B14F-4D97-AF65-F5344CB8AC3E}">
        <p14:creationId xmlns:p14="http://schemas.microsoft.com/office/powerpoint/2010/main" val="84386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aseline="0" dirty="0" smtClean="0"/>
              <a:t>So does everyone in the room know what a T Level is?</a:t>
            </a:r>
          </a:p>
          <a:p>
            <a:endParaRPr lang="en-GB" sz="2400" baseline="0" dirty="0" smtClean="0"/>
          </a:p>
          <a:p>
            <a:r>
              <a:rPr lang="en-GB" sz="2400" baseline="0" dirty="0" smtClean="0"/>
              <a:t>From 31 January 2019 the Institute for Apprenticeships took responsibility for technical education from the </a:t>
            </a:r>
            <a:r>
              <a:rPr lang="en-GB" sz="2400" baseline="0" dirty="0" err="1" smtClean="0"/>
              <a:t>DfE</a:t>
            </a:r>
            <a:r>
              <a:rPr lang="en-GB" sz="2400" baseline="0" dirty="0" smtClean="0"/>
              <a:t> and are now known as </a:t>
            </a:r>
            <a:r>
              <a:rPr lang="en-GB" sz="2400" baseline="0" dirty="0" err="1" smtClean="0"/>
              <a:t>IfATE</a:t>
            </a:r>
            <a:r>
              <a:rPr lang="en-GB" sz="2400" baseline="0" dirty="0" smtClean="0"/>
              <a:t> – the Institute for </a:t>
            </a:r>
            <a:r>
              <a:rPr lang="en-GB" sz="2400" baseline="0" dirty="0" err="1" smtClean="0"/>
              <a:t>Apprenticships</a:t>
            </a:r>
            <a:r>
              <a:rPr lang="en-GB" sz="2400" baseline="0" dirty="0" smtClean="0"/>
              <a:t> and Technical Education.</a:t>
            </a:r>
          </a:p>
          <a:p>
            <a:r>
              <a:rPr lang="en-GB" sz="2400" baseline="0" dirty="0" smtClean="0"/>
              <a:t>The T Level programme is split between them:</a:t>
            </a:r>
          </a:p>
          <a:p>
            <a:r>
              <a:rPr lang="en-GB" sz="2400" baseline="0" dirty="0" err="1" smtClean="0"/>
              <a:t>IfATE</a:t>
            </a:r>
            <a:r>
              <a:rPr lang="en-GB" sz="2400" baseline="0" dirty="0" smtClean="0"/>
              <a:t> lead on the technical qualification </a:t>
            </a:r>
          </a:p>
          <a:p>
            <a:r>
              <a:rPr lang="en-GB" sz="2400" baseline="0" dirty="0" err="1" smtClean="0"/>
              <a:t>DfE</a:t>
            </a:r>
            <a:r>
              <a:rPr lang="en-GB" sz="2400" baseline="0" dirty="0" smtClean="0"/>
              <a:t> lead on the industry placements as well as English, maths and digital components</a:t>
            </a:r>
          </a:p>
          <a:p>
            <a:endParaRPr lang="en-GB" sz="2400" baseline="0" dirty="0" smtClean="0"/>
          </a:p>
          <a:p>
            <a:r>
              <a:rPr lang="en-GB" sz="2400" baseline="0" dirty="0" smtClean="0"/>
              <a:t>The Technical Qualification has 2 distinct sections – the Core and the Occupational Specialist component.</a:t>
            </a:r>
          </a:p>
          <a:p>
            <a:endParaRPr lang="en-GB" sz="2400" baseline="0" dirty="0" smtClean="0"/>
          </a:p>
          <a:p>
            <a:r>
              <a:rPr lang="en-GB" sz="2400" baseline="0" dirty="0" smtClean="0"/>
              <a:t>The Core focuses on the knowledge any learner in this route would need to be able to progress in this sector.  So it’s knowledge which is relevant to any of the Occupational Specialist routes.  The Core is assessed with external exams as well as an Employer Set Project.  </a:t>
            </a:r>
          </a:p>
          <a:p>
            <a:r>
              <a:rPr lang="en-GB" sz="2400" baseline="0" dirty="0" smtClean="0"/>
              <a:t>The Employer Set project is an piece of external assessment that is set and marked by us as the Awarding Organisation.  It uses current real life problems which a student provides a solution to. </a:t>
            </a:r>
          </a:p>
          <a:p>
            <a:endParaRPr lang="en-GB" sz="2400" baseline="0" dirty="0" smtClean="0"/>
          </a:p>
          <a:p>
            <a:r>
              <a:rPr lang="en-GB" sz="2400" baseline="0" dirty="0" smtClean="0"/>
              <a:t>The Occupational Specialist component focuses on the skills of a particular occupation, Education and Childcare has 3 – they are:</a:t>
            </a:r>
          </a:p>
          <a:p>
            <a:r>
              <a:rPr lang="en-GB" sz="2400" baseline="0" dirty="0" smtClean="0"/>
              <a:t>Early Years and Childcare, </a:t>
            </a:r>
          </a:p>
          <a:p>
            <a:r>
              <a:rPr lang="en-GB" sz="2400" baseline="0" dirty="0" smtClean="0"/>
              <a:t>Assisting Teaching and </a:t>
            </a:r>
          </a:p>
          <a:p>
            <a:r>
              <a:rPr lang="en-GB" sz="2400" baseline="0" dirty="0" smtClean="0"/>
              <a:t>Supporting FE and HE mentoring</a:t>
            </a:r>
          </a:p>
          <a:p>
            <a:endParaRPr lang="en-GB" sz="2400" baseline="0" dirty="0" smtClean="0"/>
          </a:p>
          <a:p>
            <a:r>
              <a:rPr lang="en-GB" sz="2400" baseline="0" dirty="0" smtClean="0"/>
              <a:t>This looks at the skills a student needs to have to be threshold competent in that sector or job role. Again, as much as possible of this component is assessed externally through practical assignments which are set and marked by us.</a:t>
            </a:r>
          </a:p>
          <a:p>
            <a:endParaRPr lang="en-GB" sz="2400" baseline="0" dirty="0" smtClean="0"/>
          </a:p>
          <a:p>
            <a:r>
              <a:rPr lang="en-GB" sz="2400" baseline="0" dirty="0" smtClean="0"/>
              <a:t>In addition to the Technical Qualification, students will complete a substantial Industry Placement, and  maths, English and digital qualifications at level 2 – if they don’t already hold these</a:t>
            </a:r>
          </a:p>
          <a:p>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3</a:t>
            </a:fld>
            <a:endParaRPr lang="en-US"/>
          </a:p>
        </p:txBody>
      </p:sp>
    </p:spTree>
    <p:extLst>
      <p:ext uri="{BB962C8B-B14F-4D97-AF65-F5344CB8AC3E}">
        <p14:creationId xmlns:p14="http://schemas.microsoft.com/office/powerpoint/2010/main" val="340182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Worth also highlighting UCAS as a lot of learners will want to progress  to university.</a:t>
            </a:r>
          </a:p>
          <a:p>
            <a:endParaRPr lang="en-GB" sz="2400" dirty="0" smtClean="0"/>
          </a:p>
          <a:p>
            <a:r>
              <a:rPr lang="en-GB" sz="2400" dirty="0" smtClean="0"/>
              <a:t>Each T level programme has been allocated a number of UCAS points.  </a:t>
            </a:r>
          </a:p>
          <a:p>
            <a:r>
              <a:rPr lang="en-GB" sz="2400" dirty="0" smtClean="0"/>
              <a:t>This is for the programme</a:t>
            </a:r>
            <a:r>
              <a:rPr lang="en-GB" sz="2400" baseline="0" dirty="0" smtClean="0"/>
              <a:t> as a whole – rather than being broken down by the individual components.  </a:t>
            </a:r>
          </a:p>
          <a:p>
            <a:endParaRPr lang="en-GB" sz="2400" baseline="0" dirty="0" smtClean="0"/>
          </a:p>
          <a:p>
            <a:r>
              <a:rPr lang="en-GB" sz="2400" baseline="0" dirty="0" smtClean="0"/>
              <a:t>The UCAS points are comparable with other level 3 provision.  </a:t>
            </a:r>
          </a:p>
        </p:txBody>
      </p:sp>
      <p:sp>
        <p:nvSpPr>
          <p:cNvPr id="4" name="Slide Number Placeholder 3"/>
          <p:cNvSpPr>
            <a:spLocks noGrp="1"/>
          </p:cNvSpPr>
          <p:nvPr>
            <p:ph type="sldNum" sz="quarter" idx="10"/>
          </p:nvPr>
        </p:nvSpPr>
        <p:spPr/>
        <p:txBody>
          <a:bodyPr/>
          <a:lstStyle/>
          <a:p>
            <a:fld id="{5DAA3C97-4738-A24F-9E78-E435391A9B4C}" type="slidenum">
              <a:rPr lang="en-US" smtClean="0"/>
              <a:t>4</a:t>
            </a:fld>
            <a:endParaRPr lang="en-US"/>
          </a:p>
        </p:txBody>
      </p:sp>
    </p:spTree>
    <p:extLst>
      <p:ext uri="{BB962C8B-B14F-4D97-AF65-F5344CB8AC3E}">
        <p14:creationId xmlns:p14="http://schemas.microsoft.com/office/powerpoint/2010/main" val="298956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This is</a:t>
            </a:r>
            <a:r>
              <a:rPr lang="en-GB" baseline="0" dirty="0" smtClean="0"/>
              <a:t> the first of our T Level developments and the </a:t>
            </a:r>
            <a:r>
              <a:rPr lang="en-GB" baseline="0" dirty="0" err="1" smtClean="0"/>
              <a:t>qual</a:t>
            </a:r>
            <a:r>
              <a:rPr lang="en-GB" baseline="0" dirty="0" smtClean="0"/>
              <a:t> spec went live yesterday.</a:t>
            </a:r>
          </a:p>
          <a:p>
            <a:endParaRPr lang="en-GB" baseline="0" dirty="0" smtClean="0"/>
          </a:p>
          <a:p>
            <a:r>
              <a:rPr lang="en-GB" baseline="0" dirty="0" smtClean="0"/>
              <a:t>We’re putting on many training events and webinars for the early adopters of this T Level before delivery begins in September.  </a:t>
            </a:r>
          </a:p>
          <a:p>
            <a:endParaRPr lang="en-GB" baseline="0" dirty="0" smtClean="0"/>
          </a:p>
          <a:p>
            <a:r>
              <a:rPr lang="en-GB" baseline="0" dirty="0" smtClean="0"/>
              <a:t>This will also happen with our future developments as we want to support teaching staff as much as possible with regard to sharing best practice for delivery, and teaching and learning resources.</a:t>
            </a:r>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5</a:t>
            </a:fld>
            <a:endParaRPr lang="en-US"/>
          </a:p>
        </p:txBody>
      </p:sp>
    </p:spTree>
    <p:extLst>
      <p:ext uri="{BB962C8B-B14F-4D97-AF65-F5344CB8AC3E}">
        <p14:creationId xmlns:p14="http://schemas.microsoft.com/office/powerpoint/2010/main" val="338126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AA3C97-4738-A24F-9E78-E435391A9B4C}" type="slidenum">
              <a:rPr lang="en-US" smtClean="0"/>
              <a:t>6</a:t>
            </a:fld>
            <a:endParaRPr lang="en-US"/>
          </a:p>
        </p:txBody>
      </p:sp>
    </p:spTree>
    <p:extLst>
      <p:ext uri="{BB962C8B-B14F-4D97-AF65-F5344CB8AC3E}">
        <p14:creationId xmlns:p14="http://schemas.microsoft.com/office/powerpoint/2010/main" val="36951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The occupational specialisms are all set.  Here is the information we were given to explain the set up.</a:t>
            </a:r>
          </a:p>
          <a:p>
            <a:r>
              <a:rPr lang="en-GB" sz="2000" dirty="0"/>
              <a:t> </a:t>
            </a:r>
          </a:p>
          <a:p>
            <a:r>
              <a:rPr lang="en-GB" sz="2000" dirty="0"/>
              <a:t>Health and Science T Level has 3 routes:</a:t>
            </a:r>
          </a:p>
          <a:p>
            <a:pPr lvl="0"/>
            <a:r>
              <a:rPr lang="en-GB" sz="2000" dirty="0"/>
              <a:t>Health</a:t>
            </a:r>
          </a:p>
          <a:p>
            <a:pPr lvl="0"/>
            <a:r>
              <a:rPr lang="en-GB" sz="2000" dirty="0"/>
              <a:t>Healthcare Science</a:t>
            </a:r>
          </a:p>
          <a:p>
            <a:pPr lvl="0"/>
            <a:r>
              <a:rPr lang="en-GB" sz="2000" dirty="0"/>
              <a:t>Science</a:t>
            </a:r>
          </a:p>
          <a:p>
            <a:r>
              <a:rPr lang="en-GB" sz="2000" dirty="0"/>
              <a:t> </a:t>
            </a:r>
          </a:p>
          <a:p>
            <a:r>
              <a:rPr lang="en-GB" sz="2000" dirty="0"/>
              <a:t>All learners must complete a shared core element in year one. They also have to complete a route core element depending on which route they choose. </a:t>
            </a:r>
          </a:p>
          <a:p>
            <a:r>
              <a:rPr lang="en-GB" sz="2000" dirty="0"/>
              <a:t> </a:t>
            </a:r>
          </a:p>
          <a:p>
            <a:r>
              <a:rPr lang="en-GB" sz="2000" dirty="0"/>
              <a:t>Then in year 2 they can specialise. The occupational specialisms are:</a:t>
            </a:r>
          </a:p>
        </p:txBody>
      </p:sp>
      <p:sp>
        <p:nvSpPr>
          <p:cNvPr id="4" name="Slide Number Placeholder 3"/>
          <p:cNvSpPr>
            <a:spLocks noGrp="1"/>
          </p:cNvSpPr>
          <p:nvPr>
            <p:ph type="sldNum" sz="quarter" idx="10"/>
          </p:nvPr>
        </p:nvSpPr>
        <p:spPr/>
        <p:txBody>
          <a:bodyPr/>
          <a:lstStyle/>
          <a:p>
            <a:fld id="{5DAA3C97-4738-A24F-9E78-E435391A9B4C}" type="slidenum">
              <a:rPr lang="en-US" smtClean="0"/>
              <a:t>7</a:t>
            </a:fld>
            <a:endParaRPr lang="en-US"/>
          </a:p>
        </p:txBody>
      </p:sp>
    </p:spTree>
    <p:extLst>
      <p:ext uri="{BB962C8B-B14F-4D97-AF65-F5344CB8AC3E}">
        <p14:creationId xmlns:p14="http://schemas.microsoft.com/office/powerpoint/2010/main" val="100875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Health:</a:t>
            </a:r>
            <a:endParaRPr lang="en-GB" sz="2000" dirty="0"/>
          </a:p>
          <a:p>
            <a:pPr lvl="0"/>
            <a:r>
              <a:rPr lang="en-GB" sz="2000" dirty="0"/>
              <a:t>Dental Nursing</a:t>
            </a:r>
          </a:p>
          <a:p>
            <a:pPr lvl="0"/>
            <a:r>
              <a:rPr lang="en-GB" sz="2000" dirty="0"/>
              <a:t>Supporting the adult nursing team</a:t>
            </a:r>
          </a:p>
          <a:p>
            <a:pPr lvl="0"/>
            <a:r>
              <a:rPr lang="en-GB" sz="2000" dirty="0"/>
              <a:t>Supporting the midwifery team</a:t>
            </a:r>
          </a:p>
          <a:p>
            <a:pPr lvl="0"/>
            <a:r>
              <a:rPr lang="en-GB" sz="2000" dirty="0"/>
              <a:t>Supporting the theatre team</a:t>
            </a:r>
          </a:p>
          <a:p>
            <a:pPr lvl="0"/>
            <a:r>
              <a:rPr lang="en-GB" sz="2000" dirty="0"/>
              <a:t>Supporting the mental health team</a:t>
            </a:r>
          </a:p>
          <a:p>
            <a:pPr lvl="0"/>
            <a:r>
              <a:rPr lang="en-GB" sz="2000" dirty="0"/>
              <a:t>Supporting the care of children and young people</a:t>
            </a:r>
          </a:p>
          <a:p>
            <a:pPr lvl="0"/>
            <a:r>
              <a:rPr lang="en-GB" sz="2000" dirty="0"/>
              <a:t>Supporting therapy teams</a:t>
            </a:r>
          </a:p>
          <a:p>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8</a:t>
            </a:fld>
            <a:endParaRPr lang="en-US"/>
          </a:p>
        </p:txBody>
      </p:sp>
    </p:spTree>
    <p:extLst>
      <p:ext uri="{BB962C8B-B14F-4D97-AF65-F5344CB8AC3E}">
        <p14:creationId xmlns:p14="http://schemas.microsoft.com/office/powerpoint/2010/main" val="303764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Healthcare Science:</a:t>
            </a:r>
            <a:endParaRPr lang="en-GB" sz="2000" dirty="0"/>
          </a:p>
          <a:p>
            <a:pPr lvl="0"/>
            <a:r>
              <a:rPr lang="en-GB" sz="2000" dirty="0"/>
              <a:t>Optical Care Services</a:t>
            </a:r>
          </a:p>
          <a:p>
            <a:pPr lvl="0"/>
            <a:r>
              <a:rPr lang="en-GB" sz="2000" dirty="0"/>
              <a:t>Pharmacy Services</a:t>
            </a:r>
          </a:p>
          <a:p>
            <a:pPr lvl="0"/>
            <a:r>
              <a:rPr lang="en-GB" sz="2000" dirty="0"/>
              <a:t>Assisting with Healthcare Sciences</a:t>
            </a:r>
          </a:p>
          <a:p>
            <a:pPr lvl="0"/>
            <a:r>
              <a:rPr lang="en-GB" sz="2000" dirty="0"/>
              <a:t>Dental Technical Services</a:t>
            </a:r>
          </a:p>
          <a:p>
            <a:pPr lvl="0"/>
            <a:r>
              <a:rPr lang="en-GB" sz="2000" dirty="0"/>
              <a:t>Prosthetic and Orthotic Services</a:t>
            </a:r>
          </a:p>
          <a:p>
            <a:endParaRPr lang="en-GB" dirty="0"/>
          </a:p>
        </p:txBody>
      </p:sp>
      <p:sp>
        <p:nvSpPr>
          <p:cNvPr id="4" name="Slide Number Placeholder 3"/>
          <p:cNvSpPr>
            <a:spLocks noGrp="1"/>
          </p:cNvSpPr>
          <p:nvPr>
            <p:ph type="sldNum" sz="quarter" idx="10"/>
          </p:nvPr>
        </p:nvSpPr>
        <p:spPr/>
        <p:txBody>
          <a:bodyPr/>
          <a:lstStyle/>
          <a:p>
            <a:fld id="{5DAA3C97-4738-A24F-9E78-E435391A9B4C}" type="slidenum">
              <a:rPr lang="en-US" smtClean="0"/>
              <a:t>9</a:t>
            </a:fld>
            <a:endParaRPr lang="en-US"/>
          </a:p>
        </p:txBody>
      </p:sp>
    </p:spTree>
    <p:extLst>
      <p:ext uri="{BB962C8B-B14F-4D97-AF65-F5344CB8AC3E}">
        <p14:creationId xmlns:p14="http://schemas.microsoft.com/office/powerpoint/2010/main" val="725867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8"/>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US" smtClean="0"/>
              <a:t>Title | Month 2018</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15FF9E-E2C9-457B-AD77-945E166AD905}" type="datetimeFigureOut">
              <a:rPr lang="en-GB" smtClean="0"/>
              <a:pPr/>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EA2315-535F-4E2D-8E8F-F3305F956089}" type="slidenum">
              <a:rPr lang="en-GB" smtClean="0"/>
              <a:pPr/>
              <a:t>‹#›</a:t>
            </a:fld>
            <a:endParaRPr lang="en-GB"/>
          </a:p>
        </p:txBody>
      </p:sp>
    </p:spTree>
    <p:extLst>
      <p:ext uri="{BB962C8B-B14F-4D97-AF65-F5344CB8AC3E}">
        <p14:creationId xmlns:p14="http://schemas.microsoft.com/office/powerpoint/2010/main" val="377222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7"/>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US" smtClean="0"/>
              <a:t>Title | Month 2018</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7"/>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US" smtClean="0"/>
              <a:t>Title | Month 2018</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097043"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US" smtClean="0"/>
              <a:t>Title | Month 2018</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US" smtClean="0"/>
              <a:t>Title | Month 2018</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US" smtClean="0"/>
              <a:t>Title | Month 2018</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2340000"/>
            <a:ext cx="16200000" cy="1080000"/>
          </a:xfrm>
          <a:prstGeom prst="rect">
            <a:avLst/>
          </a:prstGeom>
        </p:spPr>
        <p:txBody>
          <a:bodyPr lIns="0" tIns="0" rIns="0" bIns="36000" anchor="ctr" anchorCtr="0">
            <a:normAutofit/>
          </a:bodyPr>
          <a:lstStyle>
            <a:lvl1pPr algn="l">
              <a:defRPr sz="6000"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tx1"/>
                </a:solidFill>
                <a:latin typeface="Arial" charset="0"/>
                <a:ea typeface="Arial" charset="0"/>
                <a:cs typeface="Arial" charset="0"/>
              </a:defRPr>
            </a:lvl1pPr>
          </a:lstStyle>
          <a:p>
            <a:r>
              <a:rPr lang="en-US" smtClean="0"/>
              <a:t>Title | Month 2018</a:t>
            </a:r>
            <a:endParaRPr lang="en-US" dirty="0"/>
          </a:p>
        </p:txBody>
      </p:sp>
      <p:sp>
        <p:nvSpPr>
          <p:cNvPr id="6" name="Text Placeholder 3"/>
          <p:cNvSpPr>
            <a:spLocks noGrp="1"/>
          </p:cNvSpPr>
          <p:nvPr>
            <p:ph type="body" sz="half" idx="2"/>
          </p:nvPr>
        </p:nvSpPr>
        <p:spPr>
          <a:xfrm>
            <a:off x="1440000" y="3780000"/>
            <a:ext cx="16200000" cy="5760000"/>
          </a:xfrm>
          <a:prstGeom prst="rect">
            <a:avLst/>
          </a:prstGeom>
        </p:spPr>
        <p:txBody>
          <a:bodyPr/>
          <a:lstStyle>
            <a:lvl1pPr marL="0" indent="0">
              <a:buNone/>
              <a:defRPr sz="2400" b="0" i="0">
                <a:latin typeface="Arial" charset="0"/>
                <a:ea typeface="Arial" charset="0"/>
                <a:cs typeface="Arial" charset="0"/>
              </a:defRPr>
            </a:lvl1pPr>
            <a:lvl2pPr marL="753328" indent="0">
              <a:buNone/>
              <a:defRPr sz="2307"/>
            </a:lvl2pPr>
            <a:lvl3pPr marL="1506657" indent="0">
              <a:buNone/>
              <a:defRPr sz="1977"/>
            </a:lvl3pPr>
            <a:lvl4pPr marL="2259985" indent="0">
              <a:buNone/>
              <a:defRPr sz="1648"/>
            </a:lvl4pPr>
            <a:lvl5pPr marL="3013314" indent="0">
              <a:buNone/>
              <a:defRPr sz="1648"/>
            </a:lvl5pPr>
            <a:lvl6pPr marL="3766642" indent="0">
              <a:buNone/>
              <a:defRPr sz="1648"/>
            </a:lvl6pPr>
            <a:lvl7pPr marL="4519971" indent="0">
              <a:buNone/>
              <a:defRPr sz="1648"/>
            </a:lvl7pPr>
            <a:lvl8pPr marL="5273299" indent="0">
              <a:buNone/>
              <a:defRPr sz="1648"/>
            </a:lvl8pPr>
            <a:lvl9pPr marL="6026628" indent="0">
              <a:buNone/>
              <a:defRPr sz="1648"/>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066" y="601866"/>
            <a:ext cx="17326094" cy="218503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1065" y="3009323"/>
            <a:ext cx="8537496" cy="717265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69664" y="3009323"/>
            <a:ext cx="8537496" cy="717265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381065" y="10477679"/>
            <a:ext cx="4519851" cy="601865"/>
          </a:xfrm>
          <a:prstGeom prst="rect">
            <a:avLst/>
          </a:prstGeom>
        </p:spPr>
        <p:txBody>
          <a:bodyPr/>
          <a:lstStyle/>
          <a:p>
            <a:endParaRPr lang="en-US"/>
          </a:p>
        </p:txBody>
      </p:sp>
      <p:sp>
        <p:nvSpPr>
          <p:cNvPr id="6" name="Footer Placeholder 5"/>
          <p:cNvSpPr>
            <a:spLocks noGrp="1"/>
          </p:cNvSpPr>
          <p:nvPr>
            <p:ph type="ftr" sz="quarter" idx="11"/>
          </p:nvPr>
        </p:nvSpPr>
        <p:spPr>
          <a:xfrm>
            <a:off x="6654225" y="10477679"/>
            <a:ext cx="6779776" cy="601865"/>
          </a:xfrm>
          <a:prstGeom prst="rect">
            <a:avLst/>
          </a:prstGeom>
        </p:spPr>
        <p:txBody>
          <a:bodyPr/>
          <a:lstStyle/>
          <a:p>
            <a:r>
              <a:rPr lang="en-US" smtClean="0"/>
              <a:t>Title | Month 2018</a:t>
            </a:r>
            <a:endParaRPr lang="en-US"/>
          </a:p>
        </p:txBody>
      </p:sp>
      <p:sp>
        <p:nvSpPr>
          <p:cNvPr id="7" name="Slide Number Placeholder 6"/>
          <p:cNvSpPr>
            <a:spLocks noGrp="1"/>
          </p:cNvSpPr>
          <p:nvPr>
            <p:ph type="sldNum" sz="quarter" idx="12"/>
          </p:nvPr>
        </p:nvSpPr>
        <p:spPr>
          <a:xfrm>
            <a:off x="14187309" y="10477679"/>
            <a:ext cx="4519851" cy="601865"/>
          </a:xfrm>
          <a:prstGeom prst="rect">
            <a:avLst/>
          </a:prstGeom>
        </p:spPr>
        <p:txBody>
          <a:bodyPr/>
          <a:lstStyle/>
          <a:p>
            <a:fld id="{60C87EEC-CF93-B949-8980-313391B31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ic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2916" y="1465409"/>
            <a:ext cx="17214493" cy="1114760"/>
          </a:xfrm>
          <a:prstGeom prst="rect">
            <a:avLst/>
          </a:prstGeom>
        </p:spPr>
        <p:txBody>
          <a:bodyPr>
            <a:normAutofit/>
          </a:bodyPr>
          <a:lstStyle>
            <a:lvl1pPr algn="l">
              <a:defRPr sz="5934" baseline="0">
                <a:solidFill>
                  <a:srgbClr val="D22342"/>
                </a:solidFill>
                <a:latin typeface="+mj-lt"/>
              </a:defRPr>
            </a:lvl1pPr>
          </a:lstStyle>
          <a:p>
            <a:r>
              <a:rPr lang="en-GB" dirty="0" smtClean="0"/>
              <a:t>Click to edit title</a:t>
            </a:r>
            <a:endParaRPr lang="en-US" dirty="0"/>
          </a:p>
        </p:txBody>
      </p:sp>
      <p:sp>
        <p:nvSpPr>
          <p:cNvPr id="3" name="Subtitle 2"/>
          <p:cNvSpPr>
            <a:spLocks noGrp="1"/>
          </p:cNvSpPr>
          <p:nvPr>
            <p:ph type="subTitle" idx="1" hasCustomPrompt="1"/>
          </p:nvPr>
        </p:nvSpPr>
        <p:spPr>
          <a:xfrm>
            <a:off x="1450816" y="2826149"/>
            <a:ext cx="17214493" cy="7765540"/>
          </a:xfrm>
          <a:prstGeom prst="rect">
            <a:avLst/>
          </a:prstGeom>
        </p:spPr>
        <p:txBody>
          <a:bodyPr/>
          <a:lstStyle>
            <a:lvl1pPr marL="0" indent="0" algn="l">
              <a:buNone/>
              <a:defRPr sz="2637" baseline="0">
                <a:solidFill>
                  <a:srgbClr val="231F20"/>
                </a:solidFill>
                <a:latin typeface="+mn-lt"/>
              </a:defRPr>
            </a:lvl1pPr>
            <a:lvl2pPr marL="753648" indent="0" algn="ctr">
              <a:buNone/>
              <a:defRPr>
                <a:solidFill>
                  <a:schemeClr val="tx1">
                    <a:tint val="75000"/>
                  </a:schemeClr>
                </a:solidFill>
              </a:defRPr>
            </a:lvl2pPr>
            <a:lvl3pPr marL="1507297" indent="0" algn="ctr">
              <a:buNone/>
              <a:defRPr>
                <a:solidFill>
                  <a:schemeClr val="tx1">
                    <a:tint val="75000"/>
                  </a:schemeClr>
                </a:solidFill>
              </a:defRPr>
            </a:lvl3pPr>
            <a:lvl4pPr marL="2260945" indent="0" algn="ctr">
              <a:buNone/>
              <a:defRPr>
                <a:solidFill>
                  <a:schemeClr val="tx1">
                    <a:tint val="75000"/>
                  </a:schemeClr>
                </a:solidFill>
              </a:defRPr>
            </a:lvl4pPr>
            <a:lvl5pPr marL="3014594" indent="0" algn="ctr">
              <a:buNone/>
              <a:defRPr>
                <a:solidFill>
                  <a:schemeClr val="tx1">
                    <a:tint val="75000"/>
                  </a:schemeClr>
                </a:solidFill>
              </a:defRPr>
            </a:lvl5pPr>
            <a:lvl6pPr marL="3768242" indent="0" algn="ctr">
              <a:buNone/>
              <a:defRPr>
                <a:solidFill>
                  <a:schemeClr val="tx1">
                    <a:tint val="75000"/>
                  </a:schemeClr>
                </a:solidFill>
              </a:defRPr>
            </a:lvl6pPr>
            <a:lvl7pPr marL="4521891" indent="0" algn="ctr">
              <a:buNone/>
              <a:defRPr>
                <a:solidFill>
                  <a:schemeClr val="tx1">
                    <a:tint val="75000"/>
                  </a:schemeClr>
                </a:solidFill>
              </a:defRPr>
            </a:lvl7pPr>
            <a:lvl8pPr marL="5275539" indent="0" algn="ctr">
              <a:buNone/>
              <a:defRPr>
                <a:solidFill>
                  <a:schemeClr val="tx1">
                    <a:tint val="75000"/>
                  </a:schemeClr>
                </a:solidFill>
              </a:defRPr>
            </a:lvl8pPr>
            <a:lvl9pPr marL="6029188" indent="0" algn="ctr">
              <a:buNone/>
              <a:defRPr>
                <a:solidFill>
                  <a:schemeClr val="tx1">
                    <a:tint val="75000"/>
                  </a:schemeClr>
                </a:solidFill>
              </a:defRPr>
            </a:lvl9pPr>
          </a:lstStyle>
          <a:p>
            <a:r>
              <a:rPr lang="en-GB" dirty="0" smtClean="0"/>
              <a:t>Click to edit text styles</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47983" y="276604"/>
            <a:ext cx="2388396" cy="853332"/>
          </a:xfrm>
          <a:prstGeom prst="rect">
            <a:avLst/>
          </a:prstGeom>
        </p:spPr>
      </p:pic>
      <p:cxnSp>
        <p:nvCxnSpPr>
          <p:cNvPr id="6" name="Straight Connector 5"/>
          <p:cNvCxnSpPr/>
          <p:nvPr userDrawn="1"/>
        </p:nvCxnSpPr>
        <p:spPr>
          <a:xfrm>
            <a:off x="1450816" y="2580169"/>
            <a:ext cx="16907589" cy="0"/>
          </a:xfrm>
          <a:prstGeom prst="line">
            <a:avLst/>
          </a:prstGeom>
          <a:ln w="12700">
            <a:solidFill>
              <a:srgbClr val="D223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2853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ubtitle 2"/>
          <p:cNvSpPr txBox="1">
            <a:spLocks/>
          </p:cNvSpPr>
          <p:nvPr userDrawn="1"/>
        </p:nvSpPr>
        <p:spPr>
          <a:xfrm>
            <a:off x="1440000" y="7560000"/>
            <a:ext cx="16200000" cy="720000"/>
          </a:xfrm>
          <a:prstGeom prst="rect">
            <a:avLst/>
          </a:prstGeom>
        </p:spPr>
        <p:txBody>
          <a:bodyPr>
            <a:normAutofit/>
          </a:bodyPr>
          <a:lstStyle>
            <a:lvl1pPr marL="0" indent="0" algn="l" defTabSz="1506657" rtl="0" eaLnBrk="1" latinLnBrk="0" hangingPunct="1">
              <a:lnSpc>
                <a:spcPct val="90000"/>
              </a:lnSpc>
              <a:spcBef>
                <a:spcPts val="1648"/>
              </a:spcBef>
              <a:buFont typeface="Arial" panose="020B0604020202020204" pitchFamily="34" charset="0"/>
              <a:buNone/>
              <a:defRPr sz="3700" b="1" i="0" kern="1200">
                <a:solidFill>
                  <a:schemeClr val="bg1"/>
                </a:solidFill>
                <a:latin typeface="Karbon" charset="0"/>
                <a:ea typeface="Karbon" charset="0"/>
                <a:cs typeface="Karbon" charset="0"/>
              </a:defRPr>
            </a:lvl1pPr>
            <a:lvl2pPr marL="753328" indent="0" algn="ctr" defTabSz="1506657" rtl="0" eaLnBrk="1" latinLnBrk="0" hangingPunct="1">
              <a:lnSpc>
                <a:spcPct val="90000"/>
              </a:lnSpc>
              <a:spcBef>
                <a:spcPts val="824"/>
              </a:spcBef>
              <a:buFont typeface="Arial" panose="020B0604020202020204" pitchFamily="34" charset="0"/>
              <a:buNone/>
              <a:defRPr sz="3295" kern="1200">
                <a:solidFill>
                  <a:schemeClr val="tx1"/>
                </a:solidFill>
                <a:latin typeface="+mn-lt"/>
                <a:ea typeface="+mn-ea"/>
                <a:cs typeface="+mn-cs"/>
              </a:defRPr>
            </a:lvl2pPr>
            <a:lvl3pPr marL="1506657" indent="0" algn="ctr" defTabSz="1506657" rtl="0" eaLnBrk="1" latinLnBrk="0" hangingPunct="1">
              <a:lnSpc>
                <a:spcPct val="90000"/>
              </a:lnSpc>
              <a:spcBef>
                <a:spcPts val="824"/>
              </a:spcBef>
              <a:buFont typeface="Arial" panose="020B0604020202020204" pitchFamily="34" charset="0"/>
              <a:buNone/>
              <a:defRPr sz="2966" kern="1200">
                <a:solidFill>
                  <a:schemeClr val="tx1"/>
                </a:solidFill>
                <a:latin typeface="+mn-lt"/>
                <a:ea typeface="+mn-ea"/>
                <a:cs typeface="+mn-cs"/>
              </a:defRPr>
            </a:lvl3pPr>
            <a:lvl4pPr marL="2259985"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4pPr>
            <a:lvl5pPr marL="3013314"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5pPr>
            <a:lvl6pPr marL="3766642"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6pPr>
            <a:lvl7pPr marL="4519971"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7pPr>
            <a:lvl8pPr marL="5273299"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8pPr>
            <a:lvl9pPr marL="6026628"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9pPr>
          </a:lstStyle>
          <a:p>
            <a:r>
              <a:rPr lang="en-US" smtClean="0"/>
              <a:t>Click to edit Master subtitle style</a:t>
            </a:r>
            <a:endParaRPr lang="en-US" dirty="0"/>
          </a:p>
        </p:txBody>
      </p:sp>
      <p:sp>
        <p:nvSpPr>
          <p:cNvPr id="12" name="Footer Placeholder 4"/>
          <p:cNvSpPr>
            <a:spLocks noGrp="1"/>
          </p:cNvSpPr>
          <p:nvPr>
            <p:ph type="ftr" sz="quarter" idx="3"/>
          </p:nvPr>
        </p:nvSpPr>
        <p:spPr>
          <a:xfrm>
            <a:off x="864000" y="10440001"/>
            <a:ext cx="9000000" cy="360000"/>
          </a:xfrm>
          <a:prstGeom prst="rect">
            <a:avLst/>
          </a:prstGeom>
        </p:spPr>
        <p:txBody>
          <a:bodyPr lIns="0" tIns="0" rIns="0" bIns="0"/>
          <a:lstStyle>
            <a:lvl1pPr algn="l">
              <a:defRPr b="1" i="0">
                <a:solidFill>
                  <a:schemeClr val="bg1"/>
                </a:solidFill>
                <a:latin typeface="Karbon" charset="0"/>
                <a:ea typeface="Karbon" charset="0"/>
                <a:cs typeface="Karbon" charset="0"/>
              </a:defRPr>
            </a:lvl1pPr>
          </a:lstStyle>
          <a:p>
            <a:r>
              <a:rPr lang="en-US" smtClean="0"/>
              <a:t>Title | Month 2018</a:t>
            </a:r>
            <a:endParaRPr lang="en-US" dirty="0"/>
          </a:p>
        </p:txBody>
      </p:sp>
      <p:sp>
        <p:nvSpPr>
          <p:cNvPr id="14" name="Title 1"/>
          <p:cNvSpPr txBox="1">
            <a:spLocks/>
          </p:cNvSpPr>
          <p:nvPr userDrawn="1"/>
        </p:nvSpPr>
        <p:spPr>
          <a:xfrm>
            <a:off x="1440000" y="3780000"/>
            <a:ext cx="16200000" cy="3960000"/>
          </a:xfrm>
          <a:prstGeom prst="rect">
            <a:avLst/>
          </a:prstGeom>
        </p:spPr>
        <p:txBody>
          <a:bodyPr lIns="0" tIns="0" rIns="0" bIns="36000" anchor="ctr" anchorCtr="0">
            <a:normAutofit/>
          </a:bodyPr>
          <a:lstStyle>
            <a:lvl1pPr algn="l" defTabSz="1506657" rtl="0" eaLnBrk="1" latinLnBrk="0" hangingPunct="1">
              <a:lnSpc>
                <a:spcPct val="90000"/>
              </a:lnSpc>
              <a:spcBef>
                <a:spcPct val="0"/>
              </a:spcBef>
              <a:buNone/>
              <a:defRPr sz="13600" b="1" i="0" kern="1200">
                <a:solidFill>
                  <a:schemeClr val="bg1"/>
                </a:solidFill>
                <a:latin typeface="Karbon" charset="0"/>
                <a:ea typeface="Karbon" charset="0"/>
                <a:cs typeface="Karbon"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06950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8" r:id="rId4"/>
    <p:sldLayoutId id="2147483679" r:id="rId5"/>
    <p:sldLayoutId id="2147483681" r:id="rId6"/>
    <p:sldLayoutId id="2147483680" r:id="rId7"/>
    <p:sldLayoutId id="2147483664" r:id="rId8"/>
    <p:sldLayoutId id="2147483682" r:id="rId9"/>
    <p:sldLayoutId id="2147483683" r:id="rId10"/>
  </p:sldLayoutIdLst>
  <p:hf sldNum="0" hdr="0" dt="0"/>
  <p:txStyles>
    <p:titleStyle>
      <a:lvl1pPr algn="l" defTabSz="1506657" rtl="0" eaLnBrk="1" latinLnBrk="0" hangingPunct="1">
        <a:lnSpc>
          <a:spcPct val="90000"/>
        </a:lnSpc>
        <a:spcBef>
          <a:spcPct val="0"/>
        </a:spcBef>
        <a:buNone/>
        <a:defRPr sz="7250" kern="1200">
          <a:solidFill>
            <a:schemeClr val="tx1"/>
          </a:solidFill>
          <a:latin typeface="+mj-lt"/>
          <a:ea typeface="+mj-ea"/>
          <a:cs typeface="+mj-cs"/>
        </a:defRPr>
      </a:lvl1pPr>
    </p:titleStyle>
    <p:bodyStyle>
      <a:lvl1pPr marL="376664" indent="-376664" algn="l" defTabSz="1506657" rtl="0" eaLnBrk="1" latinLnBrk="0" hangingPunct="1">
        <a:lnSpc>
          <a:spcPct val="90000"/>
        </a:lnSpc>
        <a:spcBef>
          <a:spcPts val="1648"/>
        </a:spcBef>
        <a:buFont typeface="Arial" panose="020B0604020202020204" pitchFamily="34" charset="0"/>
        <a:buChar char="•"/>
        <a:defRPr sz="4614" kern="1200">
          <a:solidFill>
            <a:schemeClr val="tx1"/>
          </a:solidFill>
          <a:latin typeface="+mn-lt"/>
          <a:ea typeface="+mn-ea"/>
          <a:cs typeface="+mn-cs"/>
        </a:defRPr>
      </a:lvl1pPr>
      <a:lvl2pPr marL="1129993" indent="-376664" algn="l" defTabSz="1506657" rtl="0" eaLnBrk="1" latinLnBrk="0" hangingPunct="1">
        <a:lnSpc>
          <a:spcPct val="90000"/>
        </a:lnSpc>
        <a:spcBef>
          <a:spcPts val="824"/>
        </a:spcBef>
        <a:buFont typeface="Arial" panose="020B0604020202020204" pitchFamily="34" charset="0"/>
        <a:buChar char="•"/>
        <a:defRPr sz="3954" kern="1200">
          <a:solidFill>
            <a:schemeClr val="tx1"/>
          </a:solidFill>
          <a:latin typeface="+mn-lt"/>
          <a:ea typeface="+mn-ea"/>
          <a:cs typeface="+mn-cs"/>
        </a:defRPr>
      </a:lvl2pPr>
      <a:lvl3pPr marL="1883321" indent="-376664" algn="l" defTabSz="1506657" rtl="0" eaLnBrk="1" latinLnBrk="0" hangingPunct="1">
        <a:lnSpc>
          <a:spcPct val="90000"/>
        </a:lnSpc>
        <a:spcBef>
          <a:spcPts val="824"/>
        </a:spcBef>
        <a:buFont typeface="Arial" panose="020B0604020202020204" pitchFamily="34" charset="0"/>
        <a:buChar char="•"/>
        <a:defRPr sz="3295" kern="1200">
          <a:solidFill>
            <a:schemeClr val="tx1"/>
          </a:solidFill>
          <a:latin typeface="+mn-lt"/>
          <a:ea typeface="+mn-ea"/>
          <a:cs typeface="+mn-cs"/>
        </a:defRPr>
      </a:lvl3pPr>
      <a:lvl4pPr marL="2636650"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4pPr>
      <a:lvl5pPr marL="3389978"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5pPr>
      <a:lvl6pPr marL="4143306"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6635"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49963"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3292"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p:bodyStyle>
    <p:otherStyle>
      <a:defPPr>
        <a:defRPr lang="en-US"/>
      </a:defPPr>
      <a:lvl1pPr marL="0" algn="l" defTabSz="1506657" rtl="0" eaLnBrk="1" latinLnBrk="0" hangingPunct="1">
        <a:defRPr sz="2966" kern="1200">
          <a:solidFill>
            <a:schemeClr val="tx1"/>
          </a:solidFill>
          <a:latin typeface="+mn-lt"/>
          <a:ea typeface="+mn-ea"/>
          <a:cs typeface="+mn-cs"/>
        </a:defRPr>
      </a:lvl1pPr>
      <a:lvl2pPr marL="753328" algn="l" defTabSz="1506657" rtl="0" eaLnBrk="1" latinLnBrk="0" hangingPunct="1">
        <a:defRPr sz="2966" kern="1200">
          <a:solidFill>
            <a:schemeClr val="tx1"/>
          </a:solidFill>
          <a:latin typeface="+mn-lt"/>
          <a:ea typeface="+mn-ea"/>
          <a:cs typeface="+mn-cs"/>
        </a:defRPr>
      </a:lvl2pPr>
      <a:lvl3pPr marL="1506657" algn="l" defTabSz="1506657" rtl="0" eaLnBrk="1" latinLnBrk="0" hangingPunct="1">
        <a:defRPr sz="2966" kern="1200">
          <a:solidFill>
            <a:schemeClr val="tx1"/>
          </a:solidFill>
          <a:latin typeface="+mn-lt"/>
          <a:ea typeface="+mn-ea"/>
          <a:cs typeface="+mn-cs"/>
        </a:defRPr>
      </a:lvl3pPr>
      <a:lvl4pPr marL="2259985" algn="l" defTabSz="1506657" rtl="0" eaLnBrk="1" latinLnBrk="0" hangingPunct="1">
        <a:defRPr sz="2966" kern="1200">
          <a:solidFill>
            <a:schemeClr val="tx1"/>
          </a:solidFill>
          <a:latin typeface="+mn-lt"/>
          <a:ea typeface="+mn-ea"/>
          <a:cs typeface="+mn-cs"/>
        </a:defRPr>
      </a:lvl4pPr>
      <a:lvl5pPr marL="3013314" algn="l" defTabSz="1506657" rtl="0" eaLnBrk="1" latinLnBrk="0" hangingPunct="1">
        <a:defRPr sz="2966" kern="1200">
          <a:solidFill>
            <a:schemeClr val="tx1"/>
          </a:solidFill>
          <a:latin typeface="+mn-lt"/>
          <a:ea typeface="+mn-ea"/>
          <a:cs typeface="+mn-cs"/>
        </a:defRPr>
      </a:lvl5pPr>
      <a:lvl6pPr marL="3766642" algn="l" defTabSz="1506657" rtl="0" eaLnBrk="1" latinLnBrk="0" hangingPunct="1">
        <a:defRPr sz="2966" kern="1200">
          <a:solidFill>
            <a:schemeClr val="tx1"/>
          </a:solidFill>
          <a:latin typeface="+mn-lt"/>
          <a:ea typeface="+mn-ea"/>
          <a:cs typeface="+mn-cs"/>
        </a:defRPr>
      </a:lvl6pPr>
      <a:lvl7pPr marL="4519971" algn="l" defTabSz="1506657" rtl="0" eaLnBrk="1" latinLnBrk="0" hangingPunct="1">
        <a:defRPr sz="2966" kern="1200">
          <a:solidFill>
            <a:schemeClr val="tx1"/>
          </a:solidFill>
          <a:latin typeface="+mn-lt"/>
          <a:ea typeface="+mn-ea"/>
          <a:cs typeface="+mn-cs"/>
        </a:defRPr>
      </a:lvl7pPr>
      <a:lvl8pPr marL="5273299" algn="l" defTabSz="1506657" rtl="0" eaLnBrk="1" latinLnBrk="0" hangingPunct="1">
        <a:defRPr sz="2966" kern="1200">
          <a:solidFill>
            <a:schemeClr val="tx1"/>
          </a:solidFill>
          <a:latin typeface="+mn-lt"/>
          <a:ea typeface="+mn-ea"/>
          <a:cs typeface="+mn-cs"/>
        </a:defRPr>
      </a:lvl8pPr>
      <a:lvl9pPr marL="6026628" algn="l" defTabSz="1506657" rtl="0" eaLnBrk="1" latinLnBrk="0" hangingPunct="1">
        <a:defRPr sz="29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qualhub.co.uk/routes-to-success-map-your-curriculum/" TargetMode="External"/><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3574" y="4480054"/>
            <a:ext cx="17539978" cy="3960000"/>
          </a:xfrm>
        </p:spPr>
        <p:txBody>
          <a:bodyPr>
            <a:normAutofit/>
          </a:bodyPr>
          <a:lstStyle/>
          <a:p>
            <a:r>
              <a:rPr lang="en-US" sz="8800" dirty="0" smtClean="0"/>
              <a:t>T Levels</a:t>
            </a:r>
            <a:r>
              <a:rPr lang="en-US" sz="8800" dirty="0"/>
              <a:t> </a:t>
            </a:r>
            <a:r>
              <a:rPr lang="en-US" sz="8800" dirty="0" smtClean="0"/>
              <a:t>– an NCFE Overview</a:t>
            </a:r>
            <a:r>
              <a:rPr lang="en-US" sz="7200" dirty="0" smtClean="0"/>
              <a:t/>
            </a:r>
            <a:br>
              <a:rPr lang="en-US" sz="7200" dirty="0" smtClean="0"/>
            </a:br>
            <a:r>
              <a:rPr lang="en-US" sz="7200" dirty="0" smtClean="0"/>
              <a:t/>
            </a:r>
            <a:br>
              <a:rPr lang="en-US" sz="7200" dirty="0" smtClean="0"/>
            </a:br>
            <a:r>
              <a:rPr lang="en-US" sz="4000" dirty="0" smtClean="0"/>
              <a:t>Dawn Norman </a:t>
            </a:r>
            <a:r>
              <a:rPr lang="en-US" sz="4000" dirty="0" smtClean="0"/>
              <a:t/>
            </a:r>
            <a:br>
              <a:rPr lang="en-US" sz="4000" dirty="0" smtClean="0"/>
            </a:br>
            <a:r>
              <a:rPr lang="en-US" sz="4000" dirty="0" smtClean="0"/>
              <a:t>NCFE Account Executive</a:t>
            </a:r>
            <a:endParaRPr lang="en-US" sz="4000" dirty="0"/>
          </a:p>
        </p:txBody>
      </p:sp>
    </p:spTree>
    <p:extLst>
      <p:ext uri="{BB962C8B-B14F-4D97-AF65-F5344CB8AC3E}">
        <p14:creationId xmlns:p14="http://schemas.microsoft.com/office/powerpoint/2010/main" val="62893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Science</a:t>
            </a:r>
            <a:endParaRPr lang="en-GB" dirty="0"/>
          </a:p>
        </p:txBody>
      </p:sp>
      <p:pic>
        <p:nvPicPr>
          <p:cNvPr id="5" name="Picture 4"/>
          <p:cNvPicPr>
            <a:picLocks noChangeAspect="1"/>
          </p:cNvPicPr>
          <p:nvPr/>
        </p:nvPicPr>
        <p:blipFill>
          <a:blip r:embed="rId3"/>
          <a:stretch>
            <a:fillRect/>
          </a:stretch>
        </p:blipFill>
        <p:spPr>
          <a:xfrm>
            <a:off x="2323024" y="3742730"/>
            <a:ext cx="15316976" cy="5374377"/>
          </a:xfrm>
          <a:prstGeom prst="rect">
            <a:avLst/>
          </a:prstGeom>
        </p:spPr>
      </p:pic>
    </p:spTree>
    <p:extLst>
      <p:ext uri="{BB962C8B-B14F-4D97-AF65-F5344CB8AC3E}">
        <p14:creationId xmlns:p14="http://schemas.microsoft.com/office/powerpoint/2010/main" val="379309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Digital/ Digital Support Services</a:t>
            </a:r>
            <a:endParaRPr lang="en-GB" dirty="0"/>
          </a:p>
        </p:txBody>
      </p:sp>
      <p:pic>
        <p:nvPicPr>
          <p:cNvPr id="5" name="Picture 4"/>
          <p:cNvPicPr>
            <a:picLocks noChangeAspect="1"/>
          </p:cNvPicPr>
          <p:nvPr/>
        </p:nvPicPr>
        <p:blipFill>
          <a:blip r:embed="rId3"/>
          <a:stretch>
            <a:fillRect/>
          </a:stretch>
        </p:blipFill>
        <p:spPr>
          <a:xfrm>
            <a:off x="1175731" y="4105300"/>
            <a:ext cx="6226080" cy="3093988"/>
          </a:xfrm>
          <a:prstGeom prst="rect">
            <a:avLst/>
          </a:prstGeom>
        </p:spPr>
      </p:pic>
      <p:pic>
        <p:nvPicPr>
          <p:cNvPr id="6" name="Picture 5"/>
          <p:cNvPicPr>
            <a:picLocks noChangeAspect="1"/>
          </p:cNvPicPr>
          <p:nvPr/>
        </p:nvPicPr>
        <p:blipFill>
          <a:blip r:embed="rId4"/>
          <a:stretch>
            <a:fillRect/>
          </a:stretch>
        </p:blipFill>
        <p:spPr>
          <a:xfrm>
            <a:off x="9227798" y="4105300"/>
            <a:ext cx="8818155" cy="5524628"/>
          </a:xfrm>
          <a:prstGeom prst="rect">
            <a:avLst/>
          </a:prstGeom>
        </p:spPr>
      </p:pic>
    </p:spTree>
    <p:extLst>
      <p:ext uri="{BB962C8B-B14F-4D97-AF65-F5344CB8AC3E}">
        <p14:creationId xmlns:p14="http://schemas.microsoft.com/office/powerpoint/2010/main" val="161387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036" y="1919085"/>
            <a:ext cx="16200000" cy="1080000"/>
          </a:xfrm>
        </p:spPr>
        <p:txBody>
          <a:bodyPr>
            <a:normAutofit/>
          </a:bodyPr>
          <a:lstStyle/>
          <a:p>
            <a:r>
              <a:rPr lang="en-GB" sz="4800" dirty="0" smtClean="0"/>
              <a:t>Student profile </a:t>
            </a:r>
            <a:endParaRPr lang="en-GB" sz="4800" dirty="0"/>
          </a:p>
        </p:txBody>
      </p:sp>
      <p:sp>
        <p:nvSpPr>
          <p:cNvPr id="3" name="Rectangle 2"/>
          <p:cNvSpPr/>
          <p:nvPr/>
        </p:nvSpPr>
        <p:spPr>
          <a:xfrm>
            <a:off x="1133022" y="3246286"/>
            <a:ext cx="17067892" cy="6247864"/>
          </a:xfrm>
          <a:prstGeom prst="rect">
            <a:avLst/>
          </a:prstGeom>
        </p:spPr>
        <p:txBody>
          <a:bodyPr wrap="square">
            <a:spAutoFit/>
          </a:bodyPr>
          <a:lstStyle/>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Student profiles will gradually begin to change from 2022 with T </a:t>
            </a:r>
            <a:r>
              <a:rPr lang="en-GB" sz="4000" dirty="0" smtClean="0">
                <a:latin typeface="Arial" panose="020B0604020202020204" pitchFamily="34" charset="0"/>
                <a:cs typeface="Arial" panose="020B0604020202020204" pitchFamily="34" charset="0"/>
              </a:rPr>
              <a:t>Levels, </a:t>
            </a:r>
            <a:r>
              <a:rPr lang="en-GB" sz="4000" dirty="0">
                <a:latin typeface="Arial" panose="020B0604020202020204" pitchFamily="34" charset="0"/>
                <a:cs typeface="Arial" panose="020B0604020202020204" pitchFamily="34" charset="0"/>
              </a:rPr>
              <a:t>A </a:t>
            </a:r>
            <a:r>
              <a:rPr lang="en-GB" sz="4000" dirty="0" smtClean="0">
                <a:latin typeface="Arial" panose="020B0604020202020204" pitchFamily="34" charset="0"/>
                <a:cs typeface="Arial" panose="020B0604020202020204" pitchFamily="34" charset="0"/>
              </a:rPr>
              <a:t>Levels or an Apprenticeship </a:t>
            </a:r>
            <a:r>
              <a:rPr lang="en-GB" sz="4000" dirty="0">
                <a:latin typeface="Arial" panose="020B0604020202020204" pitchFamily="34" charset="0"/>
                <a:cs typeface="Arial" panose="020B0604020202020204" pitchFamily="34" charset="0"/>
              </a:rPr>
              <a:t>becoming the norm for young learners.</a:t>
            </a:r>
          </a:p>
          <a:p>
            <a:pPr marL="457200" indent="-4572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All T Level students will have been exposed to English, maths and digital skills in context to their core study and occupational specialism.</a:t>
            </a:r>
          </a:p>
          <a:p>
            <a:pPr marL="457200" indent="-4572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They will have been externally assessed through controlled supervision including an Employer Led Project.</a:t>
            </a:r>
          </a:p>
          <a:p>
            <a:pPr marL="457200" indent="-4572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Days in industry </a:t>
            </a:r>
            <a:r>
              <a:rPr lang="en-GB" sz="4000" dirty="0" smtClean="0">
                <a:latin typeface="Arial" panose="020B0604020202020204" pitchFamily="34" charset="0"/>
                <a:cs typeface="Arial" panose="020B0604020202020204" pitchFamily="34" charset="0"/>
              </a:rPr>
              <a:t>are inherent </a:t>
            </a:r>
            <a:r>
              <a:rPr lang="en-GB" sz="4000" dirty="0">
                <a:latin typeface="Arial" panose="020B0604020202020204" pitchFamily="34" charset="0"/>
                <a:cs typeface="Arial" panose="020B0604020202020204" pitchFamily="34" charset="0"/>
              </a:rPr>
              <a:t>to all T Levels.</a:t>
            </a:r>
          </a:p>
        </p:txBody>
      </p:sp>
    </p:spTree>
    <p:extLst>
      <p:ext uri="{BB962C8B-B14F-4D97-AF65-F5344CB8AC3E}">
        <p14:creationId xmlns:p14="http://schemas.microsoft.com/office/powerpoint/2010/main" val="1501881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00" y="1906651"/>
            <a:ext cx="16200000" cy="1080000"/>
          </a:xfrm>
        </p:spPr>
        <p:txBody>
          <a:bodyPr>
            <a:normAutofit/>
          </a:bodyPr>
          <a:lstStyle/>
          <a:p>
            <a:r>
              <a:rPr lang="en-GB" sz="4800" dirty="0" smtClean="0"/>
              <a:t>What could a T Level student study at University?</a:t>
            </a:r>
            <a:endParaRPr lang="en-GB" sz="4800" dirty="0"/>
          </a:p>
        </p:txBody>
      </p:sp>
      <p:sp>
        <p:nvSpPr>
          <p:cNvPr id="6" name="Rectangle 5"/>
          <p:cNvSpPr/>
          <p:nvPr/>
        </p:nvSpPr>
        <p:spPr>
          <a:xfrm>
            <a:off x="1133022" y="3246286"/>
            <a:ext cx="17067892" cy="6247864"/>
          </a:xfrm>
          <a:prstGeom prst="rect">
            <a:avLst/>
          </a:prstGeom>
        </p:spPr>
        <p:txBody>
          <a:bodyPr wrap="square">
            <a:spAutoFit/>
          </a:bodyPr>
          <a:lstStyle/>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Childhood Education Studies BA</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Childhood Studies BA</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Children Youth and Education Studies BA</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Early Childhood Development and Learning BA</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Early Childhood Studies BA</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Education BA</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Education Studies BA</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Primary Education with QTS</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Level 4 Certificate in Post-14 Education and Training </a:t>
            </a:r>
          </a:p>
          <a:p>
            <a:pPr marL="457200" indent="-4572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Working with Children, Young People and Families BA</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340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572" y="-163836"/>
            <a:ext cx="14351585" cy="11228846"/>
          </a:xfrm>
          <a:prstGeom prst="rect">
            <a:avLst/>
          </a:prstGeom>
        </p:spPr>
      </p:pic>
      <p:sp>
        <p:nvSpPr>
          <p:cNvPr id="6" name="Rectangle 5"/>
          <p:cNvSpPr/>
          <p:nvPr/>
        </p:nvSpPr>
        <p:spPr>
          <a:xfrm>
            <a:off x="2744090" y="3426736"/>
            <a:ext cx="9650007" cy="396712"/>
          </a:xfrm>
          <a:prstGeom prst="rect">
            <a:avLst/>
          </a:prstGeom>
        </p:spPr>
        <p:txBody>
          <a:bodyPr wrap="square">
            <a:spAutoFit/>
          </a:bodyPr>
          <a:lstStyle/>
          <a:p>
            <a:r>
              <a:rPr lang="en-GB" sz="1978" b="1" dirty="0"/>
              <a:t>     </a:t>
            </a:r>
            <a:r>
              <a:rPr lang="en-GB" sz="1978" dirty="0"/>
              <a:t>                                                          </a:t>
            </a:r>
          </a:p>
        </p:txBody>
      </p:sp>
      <p:sp>
        <p:nvSpPr>
          <p:cNvPr id="7" name="Rectangle 6"/>
          <p:cNvSpPr/>
          <p:nvPr/>
        </p:nvSpPr>
        <p:spPr>
          <a:xfrm>
            <a:off x="11494489" y="3016474"/>
            <a:ext cx="8747168" cy="434734"/>
          </a:xfrm>
          <a:prstGeom prst="rect">
            <a:avLst/>
          </a:prstGeom>
        </p:spPr>
        <p:txBody>
          <a:bodyPr wrap="square">
            <a:spAutoFit/>
          </a:bodyPr>
          <a:lstStyle/>
          <a:p>
            <a:r>
              <a:rPr lang="en-GB" sz="2225" dirty="0"/>
              <a:t> </a:t>
            </a:r>
            <a:endParaRPr lang="en-GB" sz="3956" dirty="0"/>
          </a:p>
        </p:txBody>
      </p:sp>
      <p:sp>
        <p:nvSpPr>
          <p:cNvPr id="2" name="Rectangle 1"/>
          <p:cNvSpPr/>
          <p:nvPr/>
        </p:nvSpPr>
        <p:spPr>
          <a:xfrm>
            <a:off x="3512573" y="1959363"/>
            <a:ext cx="10551334" cy="853311"/>
          </a:xfrm>
          <a:prstGeom prst="rect">
            <a:avLst/>
          </a:prstGeom>
        </p:spPr>
        <p:txBody>
          <a:bodyPr wrap="square">
            <a:spAutoFit/>
          </a:bodyPr>
          <a:lstStyle/>
          <a:p>
            <a:pPr algn="ctr"/>
            <a:r>
              <a:rPr lang="en-GB" sz="4945" dirty="0">
                <a:solidFill>
                  <a:srgbClr val="002060"/>
                </a:solidFill>
              </a:rPr>
              <a:t> </a:t>
            </a:r>
            <a:endParaRPr lang="en-GB" sz="4945" dirty="0"/>
          </a:p>
        </p:txBody>
      </p:sp>
      <p:sp>
        <p:nvSpPr>
          <p:cNvPr id="3" name="Rectangle 2"/>
          <p:cNvSpPr/>
          <p:nvPr/>
        </p:nvSpPr>
        <p:spPr>
          <a:xfrm>
            <a:off x="3052396" y="5423995"/>
            <a:ext cx="10781807" cy="2831544"/>
          </a:xfrm>
          <a:prstGeom prst="rect">
            <a:avLst/>
          </a:prstGeom>
        </p:spPr>
        <p:txBody>
          <a:bodyPr wrap="square">
            <a:spAutoFit/>
          </a:bodyPr>
          <a:lstStyle/>
          <a:p>
            <a:pPr algn="ctr"/>
            <a:endParaRPr lang="en-GB" sz="2225" b="1" dirty="0">
              <a:solidFill>
                <a:srgbClr val="FF0000"/>
              </a:solidFill>
            </a:endParaRPr>
          </a:p>
          <a:p>
            <a:pPr algn="ctr"/>
            <a:endParaRPr lang="en-GB" sz="2225" b="1" dirty="0">
              <a:solidFill>
                <a:srgbClr val="FF0000"/>
              </a:solidFill>
            </a:endParaRPr>
          </a:p>
          <a:p>
            <a:pPr algn="ctr"/>
            <a:endParaRPr lang="en-GB" sz="2225" b="1" dirty="0">
              <a:solidFill>
                <a:srgbClr val="FF0000"/>
              </a:solidFill>
            </a:endParaRPr>
          </a:p>
          <a:p>
            <a:pPr algn="ctr"/>
            <a:endParaRPr lang="en-GB" sz="2225" b="1" dirty="0">
              <a:solidFill>
                <a:srgbClr val="FF0000"/>
              </a:solidFill>
            </a:endParaRPr>
          </a:p>
          <a:p>
            <a:pPr algn="ctr"/>
            <a:endParaRPr lang="en-GB" sz="2225" b="1" dirty="0">
              <a:solidFill>
                <a:srgbClr val="FF0000"/>
              </a:solidFill>
            </a:endParaRPr>
          </a:p>
          <a:p>
            <a:pPr algn="ctr"/>
            <a:endParaRPr lang="en-GB" sz="2225" b="1" dirty="0">
              <a:solidFill>
                <a:srgbClr val="FF0000"/>
              </a:solidFill>
            </a:endParaRPr>
          </a:p>
          <a:p>
            <a:pPr algn="ctr"/>
            <a:endParaRPr lang="en-GB" sz="2225" b="1" dirty="0">
              <a:solidFill>
                <a:srgbClr val="FF0000"/>
              </a:solidFill>
            </a:endParaRPr>
          </a:p>
          <a:p>
            <a:pPr algn="ctr"/>
            <a:endParaRPr lang="en-GB" sz="2225" b="1" dirty="0">
              <a:solidFill>
                <a:srgbClr val="FF0000"/>
              </a:solidFill>
            </a:endParaRPr>
          </a:p>
        </p:txBody>
      </p:sp>
      <p:pic>
        <p:nvPicPr>
          <p:cNvPr id="9" name="Picture 2" descr="C:\Documents and Settings\JHackett\Desktop\images.jpg"/>
          <p:cNvPicPr>
            <a:picLocks noChangeAspect="1" noChangeArrowheads="1"/>
          </p:cNvPicPr>
          <p:nvPr/>
        </p:nvPicPr>
        <p:blipFill>
          <a:blip r:embed="rId4" cstate="print"/>
          <a:srcRect/>
          <a:stretch>
            <a:fillRect/>
          </a:stretch>
        </p:blipFill>
        <p:spPr bwMode="auto">
          <a:xfrm>
            <a:off x="3777625" y="429648"/>
            <a:ext cx="7716863" cy="9653981"/>
          </a:xfrm>
          <a:prstGeom prst="rect">
            <a:avLst/>
          </a:prstGeom>
          <a:noFill/>
        </p:spPr>
      </p:pic>
    </p:spTree>
    <p:extLst>
      <p:ext uri="{BB962C8B-B14F-4D97-AF65-F5344CB8AC3E}">
        <p14:creationId xmlns:p14="http://schemas.microsoft.com/office/powerpoint/2010/main" val="160294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8204" y="1826546"/>
            <a:ext cx="16060853" cy="830997"/>
          </a:xfrm>
          <a:prstGeom prst="rect">
            <a:avLst/>
          </a:prstGeom>
        </p:spPr>
        <p:txBody>
          <a:bodyPr wrap="square">
            <a:spAutoFit/>
          </a:bodyPr>
          <a:lstStyle/>
          <a:p>
            <a:r>
              <a:rPr lang="en-GB" sz="4800" dirty="0">
                <a:solidFill>
                  <a:srgbClr val="000000"/>
                </a:solidFill>
                <a:latin typeface="Arial" panose="020B0604020202020204" pitchFamily="34" charset="0"/>
              </a:rPr>
              <a:t>Teaching the T </a:t>
            </a:r>
            <a:r>
              <a:rPr lang="en-GB" sz="4800" dirty="0" smtClean="0">
                <a:solidFill>
                  <a:srgbClr val="000000"/>
                </a:solidFill>
                <a:latin typeface="Arial" panose="020B0604020202020204" pitchFamily="34" charset="0"/>
              </a:rPr>
              <a:t>Event- London 24</a:t>
            </a:r>
            <a:r>
              <a:rPr lang="en-GB" sz="4800" baseline="30000" dirty="0" smtClean="0">
                <a:solidFill>
                  <a:srgbClr val="000000"/>
                </a:solidFill>
                <a:latin typeface="Arial" panose="020B0604020202020204" pitchFamily="34" charset="0"/>
              </a:rPr>
              <a:t>th</a:t>
            </a:r>
            <a:r>
              <a:rPr lang="en-GB" sz="4800" dirty="0" smtClean="0">
                <a:solidFill>
                  <a:srgbClr val="000000"/>
                </a:solidFill>
                <a:latin typeface="Arial" panose="020B0604020202020204" pitchFamily="34" charset="0"/>
              </a:rPr>
              <a:t> March 2020</a:t>
            </a:r>
            <a:endParaRPr lang="en-GB" sz="4800" dirty="0"/>
          </a:p>
        </p:txBody>
      </p:sp>
      <p:sp>
        <p:nvSpPr>
          <p:cNvPr id="6" name="Rectangle 5"/>
          <p:cNvSpPr/>
          <p:nvPr/>
        </p:nvSpPr>
        <p:spPr>
          <a:xfrm>
            <a:off x="888204" y="2638688"/>
            <a:ext cx="18477482" cy="7294305"/>
          </a:xfrm>
          <a:prstGeom prst="rect">
            <a:avLst/>
          </a:prstGeom>
        </p:spPr>
        <p:txBody>
          <a:bodyPr wrap="square">
            <a:spAutoFit/>
          </a:bodyPr>
          <a:lstStyle/>
          <a:p>
            <a:r>
              <a:rPr lang="en-GB" sz="3600" dirty="0">
                <a:solidFill>
                  <a:srgbClr val="000000"/>
                </a:solidFill>
                <a:latin typeface="Arial" panose="020B0604020202020204" pitchFamily="34" charset="0"/>
              </a:rPr>
              <a:t>Our full-day training event is aimed at educators, assessors, and practitioners who are preparing to deliver the new T Level TQ Education and Childcare: Education. This is a great opportunity to meet subject experts, get your questions answered, and expand your knowledge and understanding of the qualification</a:t>
            </a:r>
            <a:r>
              <a:rPr lang="en-GB" sz="3600" dirty="0" smtClean="0">
                <a:solidFill>
                  <a:srgbClr val="000000"/>
                </a:solidFill>
                <a:latin typeface="Arial" panose="020B0604020202020204" pitchFamily="34" charset="0"/>
              </a:rPr>
              <a:t>.</a:t>
            </a:r>
          </a:p>
          <a:p>
            <a:endParaRPr lang="en-GB" sz="3600" dirty="0">
              <a:solidFill>
                <a:srgbClr val="000000"/>
              </a:solidFill>
              <a:latin typeface="Arial" panose="020B0604020202020204" pitchFamily="34" charset="0"/>
            </a:endParaRPr>
          </a:p>
          <a:p>
            <a:endParaRPr lang="en-GB" sz="3600" dirty="0">
              <a:solidFill>
                <a:srgbClr val="000000"/>
              </a:solidFill>
              <a:latin typeface="Arial" panose="020B0604020202020204" pitchFamily="34" charset="0"/>
            </a:endParaRPr>
          </a:p>
          <a:p>
            <a:r>
              <a:rPr lang="en-GB" sz="3600" dirty="0">
                <a:solidFill>
                  <a:srgbClr val="000000"/>
                </a:solidFill>
                <a:latin typeface="Arial" panose="020B0604020202020204" pitchFamily="34" charset="0"/>
              </a:rPr>
              <a:t>This event will run from 9.30am to 4.30pm, and will include</a:t>
            </a:r>
            <a:r>
              <a:rPr lang="en-GB" sz="3600" dirty="0" smtClean="0">
                <a:solidFill>
                  <a:srgbClr val="000000"/>
                </a:solidFill>
                <a:latin typeface="Arial" panose="020B0604020202020204" pitchFamily="34" charset="0"/>
              </a:rPr>
              <a:t>:</a:t>
            </a:r>
          </a:p>
          <a:p>
            <a:endParaRPr lang="en-GB" sz="3600" dirty="0">
              <a:solidFill>
                <a:srgbClr val="000000"/>
              </a:solidFill>
              <a:latin typeface="Arial" panose="020B0604020202020204" pitchFamily="34" charset="0"/>
            </a:endParaRPr>
          </a:p>
          <a:p>
            <a:pPr>
              <a:buFont typeface="Arial" panose="020B0604020202020204" pitchFamily="34" charset="0"/>
              <a:buChar char="•"/>
            </a:pPr>
            <a:r>
              <a:rPr lang="en-GB" sz="3600" dirty="0">
                <a:solidFill>
                  <a:srgbClr val="000000"/>
                </a:solidFill>
                <a:latin typeface="Arial" panose="020B0604020202020204" pitchFamily="34" charset="0"/>
              </a:rPr>
              <a:t>T Level overview and development update</a:t>
            </a:r>
          </a:p>
          <a:p>
            <a:pPr>
              <a:buFont typeface="Arial" panose="020B0604020202020204" pitchFamily="34" charset="0"/>
              <a:buChar char="•"/>
            </a:pPr>
            <a:r>
              <a:rPr lang="en-GB" sz="3600" dirty="0">
                <a:solidFill>
                  <a:srgbClr val="000000"/>
                </a:solidFill>
                <a:latin typeface="Arial" panose="020B0604020202020204" pitchFamily="34" charset="0"/>
              </a:rPr>
              <a:t>Qualification content and requirements</a:t>
            </a:r>
          </a:p>
          <a:p>
            <a:pPr>
              <a:buFont typeface="Arial" panose="020B0604020202020204" pitchFamily="34" charset="0"/>
              <a:buChar char="•"/>
            </a:pPr>
            <a:r>
              <a:rPr lang="en-GB" sz="3600" dirty="0">
                <a:solidFill>
                  <a:srgbClr val="000000"/>
                </a:solidFill>
                <a:latin typeface="Arial" panose="020B0604020202020204" pitchFamily="34" charset="0"/>
              </a:rPr>
              <a:t>Programme sequencing and delivery planning</a:t>
            </a:r>
          </a:p>
          <a:p>
            <a:pPr>
              <a:buFont typeface="Arial" panose="020B0604020202020204" pitchFamily="34" charset="0"/>
              <a:buChar char="•"/>
            </a:pPr>
            <a:r>
              <a:rPr lang="en-GB" sz="3600" dirty="0">
                <a:solidFill>
                  <a:srgbClr val="000000"/>
                </a:solidFill>
                <a:latin typeface="Arial" panose="020B0604020202020204" pitchFamily="34" charset="0"/>
              </a:rPr>
              <a:t>Assessments summary and sample walk-through</a:t>
            </a:r>
          </a:p>
          <a:p>
            <a:pPr>
              <a:buFont typeface="Arial" panose="020B0604020202020204" pitchFamily="34" charset="0"/>
              <a:buChar char="•"/>
            </a:pPr>
            <a:r>
              <a:rPr lang="en-GB" sz="3600" dirty="0">
                <a:solidFill>
                  <a:srgbClr val="000000"/>
                </a:solidFill>
                <a:latin typeface="Arial" panose="020B0604020202020204" pitchFamily="34" charset="0"/>
              </a:rPr>
              <a:t>Learning technologies and resources</a:t>
            </a:r>
            <a:endParaRPr lang="en-GB" sz="3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22060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Resources</a:t>
            </a:r>
            <a:endParaRPr lang="en-GB" dirty="0"/>
          </a:p>
        </p:txBody>
      </p:sp>
      <p:sp>
        <p:nvSpPr>
          <p:cNvPr id="3" name="Subtitle 2"/>
          <p:cNvSpPr>
            <a:spLocks noGrp="1"/>
          </p:cNvSpPr>
          <p:nvPr>
            <p:ph type="subTitle" idx="1"/>
          </p:nvPr>
        </p:nvSpPr>
        <p:spPr>
          <a:xfrm>
            <a:off x="1440000" y="7200000"/>
            <a:ext cx="16200000" cy="720000"/>
          </a:xfrm>
        </p:spPr>
        <p:txBody>
          <a:bodyPr>
            <a:noAutofit/>
          </a:bodyPr>
          <a:lstStyle/>
          <a:p>
            <a:r>
              <a:rPr lang="en-GB" sz="4800" dirty="0" smtClean="0"/>
              <a:t>Live and in development</a:t>
            </a:r>
            <a:endParaRPr lang="en-GB" sz="4800" dirty="0"/>
          </a:p>
        </p:txBody>
      </p:sp>
    </p:spTree>
    <p:extLst>
      <p:ext uri="{BB962C8B-B14F-4D97-AF65-F5344CB8AC3E}">
        <p14:creationId xmlns:p14="http://schemas.microsoft.com/office/powerpoint/2010/main" val="385087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046" y="1551296"/>
            <a:ext cx="16200000" cy="1080000"/>
          </a:xfrm>
        </p:spPr>
        <p:txBody>
          <a:bodyPr>
            <a:normAutofit/>
          </a:bodyPr>
          <a:lstStyle/>
          <a:p>
            <a:r>
              <a:rPr lang="en-GB" sz="4800" dirty="0" smtClean="0"/>
              <a:t>Resources, innovation and news updates</a:t>
            </a:r>
            <a:endParaRPr lang="en-GB" sz="4800" dirty="0"/>
          </a:p>
        </p:txBody>
      </p:sp>
      <p:pic>
        <p:nvPicPr>
          <p:cNvPr id="3" name="Picture 2">
            <a:hlinkClick r:id="rId3"/>
          </p:cNvPr>
          <p:cNvPicPr>
            <a:picLocks noChangeAspect="1"/>
          </p:cNvPicPr>
          <p:nvPr/>
        </p:nvPicPr>
        <p:blipFill>
          <a:blip r:embed="rId4"/>
          <a:stretch>
            <a:fillRect/>
          </a:stretch>
        </p:blipFill>
        <p:spPr>
          <a:xfrm>
            <a:off x="7295084" y="8848995"/>
            <a:ext cx="4479924" cy="1119981"/>
          </a:xfrm>
          <a:prstGeom prst="rect">
            <a:avLst/>
          </a:prstGeom>
        </p:spPr>
      </p:pic>
      <p:pic>
        <p:nvPicPr>
          <p:cNvPr id="5" name="Picture 4"/>
          <p:cNvPicPr>
            <a:picLocks noChangeAspect="1"/>
          </p:cNvPicPr>
          <p:nvPr/>
        </p:nvPicPr>
        <p:blipFill>
          <a:blip r:embed="rId5"/>
          <a:stretch>
            <a:fillRect/>
          </a:stretch>
        </p:blipFill>
        <p:spPr>
          <a:xfrm>
            <a:off x="3421043" y="5786677"/>
            <a:ext cx="5674859" cy="2892794"/>
          </a:xfrm>
          <a:prstGeom prst="rect">
            <a:avLst/>
          </a:prstGeom>
        </p:spPr>
      </p:pic>
      <p:pic>
        <p:nvPicPr>
          <p:cNvPr id="6" name="Picture 5"/>
          <p:cNvPicPr>
            <a:picLocks noChangeAspect="1"/>
          </p:cNvPicPr>
          <p:nvPr/>
        </p:nvPicPr>
        <p:blipFill>
          <a:blip r:embed="rId6"/>
          <a:stretch>
            <a:fillRect/>
          </a:stretch>
        </p:blipFill>
        <p:spPr>
          <a:xfrm>
            <a:off x="9763645" y="5766916"/>
            <a:ext cx="4825083" cy="2932316"/>
          </a:xfrm>
          <a:prstGeom prst="rect">
            <a:avLst/>
          </a:prstGeom>
        </p:spPr>
      </p:pic>
      <p:pic>
        <p:nvPicPr>
          <p:cNvPr id="8" name="Picture 7"/>
          <p:cNvPicPr>
            <a:picLocks noChangeAspect="1"/>
          </p:cNvPicPr>
          <p:nvPr/>
        </p:nvPicPr>
        <p:blipFill>
          <a:blip r:embed="rId7"/>
          <a:stretch>
            <a:fillRect/>
          </a:stretch>
        </p:blipFill>
        <p:spPr>
          <a:xfrm>
            <a:off x="3069638" y="2631296"/>
            <a:ext cx="13734005" cy="3005618"/>
          </a:xfrm>
          <a:prstGeom prst="rect">
            <a:avLst/>
          </a:prstGeom>
        </p:spPr>
      </p:pic>
    </p:spTree>
    <p:extLst>
      <p:ext uri="{BB962C8B-B14F-4D97-AF65-F5344CB8AC3E}">
        <p14:creationId xmlns:p14="http://schemas.microsoft.com/office/powerpoint/2010/main" val="1314770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9879" y="1748691"/>
            <a:ext cx="11289111" cy="8479978"/>
          </a:xfrm>
          <a:prstGeom prst="rect">
            <a:avLst/>
          </a:prstGeom>
        </p:spPr>
      </p:pic>
      <p:pic>
        <p:nvPicPr>
          <p:cNvPr id="6" name="Picture 5"/>
          <p:cNvPicPr>
            <a:picLocks noChangeAspect="1"/>
          </p:cNvPicPr>
          <p:nvPr/>
        </p:nvPicPr>
        <p:blipFill>
          <a:blip r:embed="rId4"/>
          <a:stretch>
            <a:fillRect/>
          </a:stretch>
        </p:blipFill>
        <p:spPr>
          <a:xfrm>
            <a:off x="5366055" y="3861925"/>
            <a:ext cx="2138941" cy="2126753"/>
          </a:xfrm>
          <a:prstGeom prst="rect">
            <a:avLst/>
          </a:prstGeom>
        </p:spPr>
      </p:pic>
      <p:pic>
        <p:nvPicPr>
          <p:cNvPr id="7" name="Picture 6"/>
          <p:cNvPicPr>
            <a:picLocks noChangeAspect="1"/>
          </p:cNvPicPr>
          <p:nvPr/>
        </p:nvPicPr>
        <p:blipFill>
          <a:blip r:embed="rId5"/>
          <a:stretch>
            <a:fillRect/>
          </a:stretch>
        </p:blipFill>
        <p:spPr>
          <a:xfrm>
            <a:off x="8148060" y="3874114"/>
            <a:ext cx="2151131" cy="2138941"/>
          </a:xfrm>
          <a:prstGeom prst="rect">
            <a:avLst/>
          </a:prstGeom>
        </p:spPr>
      </p:pic>
      <p:pic>
        <p:nvPicPr>
          <p:cNvPr id="8" name="Picture 7"/>
          <p:cNvPicPr>
            <a:picLocks noChangeAspect="1"/>
          </p:cNvPicPr>
          <p:nvPr/>
        </p:nvPicPr>
        <p:blipFill>
          <a:blip r:embed="rId6"/>
          <a:stretch>
            <a:fillRect/>
          </a:stretch>
        </p:blipFill>
        <p:spPr>
          <a:xfrm>
            <a:off x="10942254" y="3861924"/>
            <a:ext cx="2151131" cy="2151131"/>
          </a:xfrm>
          <a:prstGeom prst="rect">
            <a:avLst/>
          </a:prstGeom>
        </p:spPr>
      </p:pic>
      <p:pic>
        <p:nvPicPr>
          <p:cNvPr id="9" name="Picture 8"/>
          <p:cNvPicPr>
            <a:picLocks noChangeAspect="1"/>
          </p:cNvPicPr>
          <p:nvPr/>
        </p:nvPicPr>
        <p:blipFill>
          <a:blip r:embed="rId7"/>
          <a:stretch>
            <a:fillRect/>
          </a:stretch>
        </p:blipFill>
        <p:spPr>
          <a:xfrm>
            <a:off x="6817416" y="6424068"/>
            <a:ext cx="2151131" cy="2138941"/>
          </a:xfrm>
          <a:prstGeom prst="rect">
            <a:avLst/>
          </a:prstGeom>
        </p:spPr>
      </p:pic>
      <p:pic>
        <p:nvPicPr>
          <p:cNvPr id="10" name="Picture 9"/>
          <p:cNvPicPr>
            <a:picLocks noChangeAspect="1"/>
          </p:cNvPicPr>
          <p:nvPr/>
        </p:nvPicPr>
        <p:blipFill>
          <a:blip r:embed="rId8"/>
          <a:stretch>
            <a:fillRect/>
          </a:stretch>
        </p:blipFill>
        <p:spPr>
          <a:xfrm>
            <a:off x="9683850" y="6424067"/>
            <a:ext cx="2151131" cy="2145036"/>
          </a:xfrm>
          <a:prstGeom prst="rect">
            <a:avLst/>
          </a:prstGeom>
        </p:spPr>
      </p:pic>
    </p:spTree>
    <p:extLst>
      <p:ext uri="{BB962C8B-B14F-4D97-AF65-F5344CB8AC3E}">
        <p14:creationId xmlns:p14="http://schemas.microsoft.com/office/powerpoint/2010/main" val="3509022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577" y="2242827"/>
            <a:ext cx="18477408" cy="1080000"/>
          </a:xfrm>
        </p:spPr>
        <p:txBody>
          <a:bodyPr>
            <a:noAutofit/>
          </a:bodyPr>
          <a:lstStyle/>
          <a:p>
            <a:r>
              <a:rPr lang="en-US" sz="7200" dirty="0" smtClean="0">
                <a:latin typeface="Karbon Semibold" panose="00000700000000000000" pitchFamily="50" charset="0"/>
                <a:ea typeface="Karbon" charset="0"/>
                <a:cs typeface="Karbon" charset="0"/>
              </a:rPr>
              <a:t>Design principles</a:t>
            </a:r>
            <a:endParaRPr lang="en-US" sz="7200" dirty="0">
              <a:latin typeface="Karbon Semibold" panose="00000700000000000000" pitchFamily="50" charset="0"/>
              <a:ea typeface="Karbon" charset="0"/>
              <a:cs typeface="Karbon" charset="0"/>
            </a:endParaRPr>
          </a:p>
        </p:txBody>
      </p:sp>
      <p:sp>
        <p:nvSpPr>
          <p:cNvPr id="3" name="TextBox 2"/>
          <p:cNvSpPr txBox="1"/>
          <p:nvPr/>
        </p:nvSpPr>
        <p:spPr>
          <a:xfrm>
            <a:off x="742577" y="3322827"/>
            <a:ext cx="18477408" cy="6278642"/>
          </a:xfrm>
          <a:prstGeom prst="rect">
            <a:avLst/>
          </a:prstGeom>
          <a:noFill/>
        </p:spPr>
        <p:txBody>
          <a:bodyPr wrap="square" rtlCol="0">
            <a:spAutoFit/>
          </a:bodyPr>
          <a:lstStyle/>
          <a:p>
            <a:pPr marL="708025" indent="-708025">
              <a:spcBef>
                <a:spcPts val="1200"/>
              </a:spcBef>
              <a:buFont typeface="Arial" panose="020B0604020202020204" pitchFamily="34" charset="0"/>
              <a:buChar char="•"/>
            </a:pPr>
            <a:r>
              <a:rPr lang="en-GB" sz="4400" dirty="0" smtClean="0">
                <a:latin typeface="Karbon Regular" panose="00000500000000000000" pitchFamily="2" charset="0"/>
              </a:rPr>
              <a:t>Supporting </a:t>
            </a:r>
            <a:r>
              <a:rPr lang="en-GB" sz="4400" dirty="0">
                <a:latin typeface="Karbon Regular" panose="00000500000000000000" pitchFamily="2" charset="0"/>
              </a:rPr>
              <a:t>development of </a:t>
            </a:r>
            <a:r>
              <a:rPr lang="en-GB" sz="4400" dirty="0" smtClean="0">
                <a:latin typeface="Karbon Regular" panose="00000500000000000000" pitchFamily="2" charset="0"/>
              </a:rPr>
              <a:t>the skills learners need to progress </a:t>
            </a:r>
          </a:p>
          <a:p>
            <a:pPr marL="708025" indent="-708025">
              <a:spcBef>
                <a:spcPts val="1200"/>
              </a:spcBef>
              <a:buFont typeface="Arial" panose="020B0604020202020204" pitchFamily="34" charset="0"/>
              <a:buChar char="•"/>
            </a:pPr>
            <a:r>
              <a:rPr lang="en-GB" sz="4400" dirty="0" smtClean="0">
                <a:latin typeface="Karbon Regular" panose="00000500000000000000" pitchFamily="2" charset="0"/>
              </a:rPr>
              <a:t>Online </a:t>
            </a:r>
            <a:r>
              <a:rPr lang="en-GB" sz="4400" dirty="0">
                <a:latin typeface="Karbon Regular" panose="00000500000000000000" pitchFamily="2" charset="0"/>
              </a:rPr>
              <a:t>and offline </a:t>
            </a:r>
            <a:r>
              <a:rPr lang="en-GB" sz="4400" dirty="0" smtClean="0">
                <a:latin typeface="Karbon Regular" panose="00000500000000000000" pitchFamily="2" charset="0"/>
              </a:rPr>
              <a:t>learning </a:t>
            </a:r>
            <a:endParaRPr lang="en-GB" sz="4400" dirty="0">
              <a:latin typeface="Karbon Regular" panose="00000500000000000000" pitchFamily="2" charset="0"/>
            </a:endParaRPr>
          </a:p>
          <a:p>
            <a:pPr marL="708025" indent="-708025">
              <a:spcBef>
                <a:spcPts val="1200"/>
              </a:spcBef>
              <a:buFont typeface="Arial" panose="020B0604020202020204" pitchFamily="34" charset="0"/>
              <a:buChar char="•"/>
            </a:pPr>
            <a:r>
              <a:rPr lang="en-GB" sz="4400" dirty="0" smtClean="0">
                <a:latin typeface="Karbon Regular" panose="00000500000000000000" pitchFamily="2" charset="0"/>
              </a:rPr>
              <a:t>Desktop and mobile – making use of the technology learners have </a:t>
            </a:r>
            <a:br>
              <a:rPr lang="en-GB" sz="4400" dirty="0" smtClean="0">
                <a:latin typeface="Karbon Regular" panose="00000500000000000000" pitchFamily="2" charset="0"/>
              </a:rPr>
            </a:br>
            <a:r>
              <a:rPr lang="en-GB" sz="4400" dirty="0" smtClean="0">
                <a:latin typeface="Karbon Regular" panose="00000500000000000000" pitchFamily="2" charset="0"/>
              </a:rPr>
              <a:t>in their pocket</a:t>
            </a:r>
          </a:p>
          <a:p>
            <a:pPr marL="708025" indent="-708025">
              <a:spcBef>
                <a:spcPts val="1200"/>
              </a:spcBef>
              <a:buFont typeface="Arial" panose="020B0604020202020204" pitchFamily="34" charset="0"/>
              <a:buChar char="•"/>
            </a:pPr>
            <a:r>
              <a:rPr lang="en-GB" sz="4400" dirty="0" smtClean="0">
                <a:latin typeface="Karbon Regular" panose="00000500000000000000" pitchFamily="2" charset="0"/>
              </a:rPr>
              <a:t>Covers </a:t>
            </a:r>
            <a:r>
              <a:rPr lang="en-GB" sz="4400" dirty="0">
                <a:latin typeface="Karbon Regular" panose="00000500000000000000" pitchFamily="2" charset="0"/>
              </a:rPr>
              <a:t>all aspects from decision making, delivery and continued </a:t>
            </a:r>
            <a:r>
              <a:rPr lang="en-GB" sz="4400" dirty="0" smtClean="0">
                <a:latin typeface="Karbon Regular" panose="00000500000000000000" pitchFamily="2" charset="0"/>
              </a:rPr>
              <a:t/>
            </a:r>
            <a:br>
              <a:rPr lang="en-GB" sz="4400" dirty="0" smtClean="0">
                <a:latin typeface="Karbon Regular" panose="00000500000000000000" pitchFamily="2" charset="0"/>
              </a:rPr>
            </a:br>
            <a:r>
              <a:rPr lang="en-GB" sz="4400" dirty="0" smtClean="0">
                <a:latin typeface="Karbon Regular" panose="00000500000000000000" pitchFamily="2" charset="0"/>
              </a:rPr>
              <a:t>professional </a:t>
            </a:r>
            <a:r>
              <a:rPr lang="en-GB" sz="4400" dirty="0">
                <a:latin typeface="Karbon Regular" panose="00000500000000000000" pitchFamily="2" charset="0"/>
              </a:rPr>
              <a:t>development of the </a:t>
            </a:r>
            <a:r>
              <a:rPr lang="en-GB" sz="4400" dirty="0" smtClean="0">
                <a:latin typeface="Karbon Regular" panose="00000500000000000000" pitchFamily="2" charset="0"/>
              </a:rPr>
              <a:t>learner</a:t>
            </a:r>
          </a:p>
          <a:p>
            <a:pPr marL="708025" indent="-708025">
              <a:spcBef>
                <a:spcPts val="1200"/>
              </a:spcBef>
              <a:buFont typeface="Arial" panose="020B0604020202020204" pitchFamily="34" charset="0"/>
              <a:buChar char="•"/>
            </a:pPr>
            <a:r>
              <a:rPr lang="en-GB" sz="4400" dirty="0" smtClean="0">
                <a:latin typeface="Karbon Regular" panose="00000500000000000000" pitchFamily="2" charset="0"/>
              </a:rPr>
              <a:t>Supports teaching staff to deliver the T-Level </a:t>
            </a:r>
          </a:p>
          <a:p>
            <a:pPr marL="708025" indent="-708025">
              <a:spcBef>
                <a:spcPts val="1200"/>
              </a:spcBef>
              <a:buFont typeface="Arial" panose="020B0604020202020204" pitchFamily="34" charset="0"/>
              <a:buChar char="•"/>
            </a:pPr>
            <a:r>
              <a:rPr lang="en-GB" sz="4400" dirty="0" smtClean="0">
                <a:latin typeface="Karbon Regular" panose="00000500000000000000" pitchFamily="2" charset="0"/>
              </a:rPr>
              <a:t>Supports teaching staff to develop their skills.</a:t>
            </a:r>
            <a:endParaRPr lang="en-GB" sz="4400" dirty="0">
              <a:latin typeface="Karbon Regular" panose="000005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266" y="10638265"/>
            <a:ext cx="2493719" cy="519525"/>
          </a:xfrm>
          <a:prstGeom prst="rect">
            <a:avLst/>
          </a:prstGeom>
        </p:spPr>
      </p:pic>
    </p:spTree>
    <p:extLst>
      <p:ext uri="{BB962C8B-B14F-4D97-AF65-F5344CB8AC3E}">
        <p14:creationId xmlns:p14="http://schemas.microsoft.com/office/powerpoint/2010/main" val="50082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 </a:t>
            </a:r>
            <a:r>
              <a:rPr lang="en-GB" dirty="0"/>
              <a:t>Levels </a:t>
            </a:r>
            <a:endParaRPr lang="en-US" dirty="0"/>
          </a:p>
        </p:txBody>
      </p:sp>
    </p:spTree>
    <p:extLst>
      <p:ext uri="{BB962C8B-B14F-4D97-AF65-F5344CB8AC3E}">
        <p14:creationId xmlns:p14="http://schemas.microsoft.com/office/powerpoint/2010/main" val="3771609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582125" y="1164977"/>
            <a:ext cx="3273708" cy="3258375"/>
          </a:xfrm>
          <a:prstGeom prst="rect">
            <a:avLst/>
          </a:prstGeom>
        </p:spPr>
      </p:pic>
      <p:sp>
        <p:nvSpPr>
          <p:cNvPr id="3" name="TextBox 2"/>
          <p:cNvSpPr txBox="1"/>
          <p:nvPr/>
        </p:nvSpPr>
        <p:spPr>
          <a:xfrm>
            <a:off x="868029" y="1547123"/>
            <a:ext cx="14157750" cy="1639680"/>
          </a:xfrm>
          <a:prstGeom prst="rect">
            <a:avLst/>
          </a:prstGeom>
          <a:noFill/>
        </p:spPr>
        <p:txBody>
          <a:bodyPr wrap="square" rtlCol="0">
            <a:spAutoFit/>
          </a:bodyPr>
          <a:lstStyle/>
          <a:p>
            <a:pPr>
              <a:lnSpc>
                <a:spcPct val="107000"/>
              </a:lnSpc>
            </a:pPr>
            <a:r>
              <a:rPr lang="en-GB" sz="5398" kern="0" dirty="0" err="1">
                <a:latin typeface="Arial" panose="020B0604020202020204" pitchFamily="34" charset="0"/>
                <a:ea typeface="Calibri" panose="020F0502020204030204" pitchFamily="34" charset="0"/>
                <a:cs typeface="Arial" panose="020B0604020202020204" pitchFamily="34" charset="0"/>
              </a:rPr>
              <a:t>GoCareer</a:t>
            </a:r>
            <a:endParaRPr lang="en-GB" sz="5398" kern="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3999" kern="0" dirty="0">
                <a:latin typeface="Arial" panose="020B0604020202020204" pitchFamily="34" charset="0"/>
                <a:ea typeface="Calibri" panose="020F0502020204030204" pitchFamily="34" charset="0"/>
                <a:cs typeface="Arial" panose="020B0604020202020204" pitchFamily="34" charset="0"/>
              </a:rPr>
              <a:t>A Career Guidance and Work Placement management tool </a:t>
            </a:r>
          </a:p>
        </p:txBody>
      </p:sp>
      <p:sp>
        <p:nvSpPr>
          <p:cNvPr id="11" name="TextBox 10"/>
          <p:cNvSpPr txBox="1"/>
          <p:nvPr/>
        </p:nvSpPr>
        <p:spPr>
          <a:xfrm>
            <a:off x="868029" y="3309582"/>
            <a:ext cx="17403857" cy="6677469"/>
          </a:xfrm>
          <a:prstGeom prst="rect">
            <a:avLst/>
          </a:prstGeom>
          <a:noFill/>
        </p:spPr>
        <p:txBody>
          <a:bodyPr wrap="square" rtlCol="0">
            <a:spAutoFit/>
          </a:bodyPr>
          <a:lstStyle/>
          <a:p>
            <a:pPr>
              <a:lnSpc>
                <a:spcPct val="107000"/>
              </a:lnSpc>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For learners – </a:t>
            </a:r>
            <a:r>
              <a:rPr lang="en-GB" sz="3999" kern="0" dirty="0">
                <a:solidFill>
                  <a:srgbClr val="FF0000"/>
                </a:solidFill>
                <a:latin typeface="Arial" panose="020B0604020202020204" pitchFamily="34" charset="0"/>
                <a:ea typeface="Calibri" panose="020F0502020204030204" pitchFamily="34" charset="0"/>
                <a:cs typeface="Arial" panose="020B0604020202020204" pitchFamily="34" charset="0"/>
              </a:rPr>
              <a:t>FREE and available pre-enrolment</a:t>
            </a:r>
          </a:p>
          <a:p>
            <a:pPr marL="1038816" lvl="1" indent="-285654">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Learner  CV and career planning tools</a:t>
            </a:r>
          </a:p>
          <a:p>
            <a:pPr marL="1038816" lvl="1" indent="-285654">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Careers Info, Diagnostics and Job Profiles </a:t>
            </a:r>
          </a:p>
          <a:p>
            <a:pPr marL="1038816" lvl="1" indent="-285654">
              <a:lnSpc>
                <a:spcPct val="107000"/>
              </a:lnSpc>
              <a:buFont typeface="Arial" panose="020B0604020202020204" pitchFamily="34" charset="0"/>
              <a:buChar char="•"/>
            </a:pPr>
            <a:r>
              <a:rPr lang="en-GB" sz="3999" b="1" kern="0" dirty="0">
                <a:solidFill>
                  <a:prstClr val="black"/>
                </a:solidFill>
                <a:latin typeface="Arial" panose="020B0604020202020204" pitchFamily="34" charset="0"/>
                <a:ea typeface="Calibri" panose="020F0502020204030204" pitchFamily="34" charset="0"/>
                <a:cs typeface="Arial" panose="020B0604020202020204" pitchFamily="34" charset="0"/>
              </a:rPr>
              <a:t>Location tracking and push notifications when near opportunities</a:t>
            </a:r>
          </a:p>
          <a:p>
            <a:pPr marL="1038816" lvl="1" indent="-285654">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Local, regional and national employers of interest</a:t>
            </a:r>
          </a:p>
          <a:p>
            <a:pPr marL="1038816" lvl="1" indent="-285654">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Progression pathways</a:t>
            </a:r>
          </a:p>
          <a:p>
            <a:pPr lvl="0">
              <a:lnSpc>
                <a:spcPct val="107000"/>
              </a:lnSpc>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For Centres</a:t>
            </a:r>
          </a:p>
          <a:p>
            <a:pPr marL="1038816" lvl="1" indent="-285654">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Learner placement matching</a:t>
            </a:r>
          </a:p>
          <a:p>
            <a:pPr marL="1038816" lvl="1" indent="-285654">
              <a:lnSpc>
                <a:spcPct val="107000"/>
              </a:lnSpc>
              <a:buFont typeface="Arial" panose="020B0604020202020204" pitchFamily="34" charset="0"/>
              <a:buChar char="•"/>
            </a:pPr>
            <a:r>
              <a:rPr lang="en-GB" sz="3999" b="1" kern="0" dirty="0">
                <a:solidFill>
                  <a:prstClr val="black"/>
                </a:solidFill>
                <a:latin typeface="Arial" panose="020B0604020202020204" pitchFamily="34" charset="0"/>
                <a:ea typeface="Calibri" panose="020F0502020204030204" pitchFamily="34" charset="0"/>
                <a:cs typeface="Arial" panose="020B0604020202020204" pitchFamily="34" charset="0"/>
              </a:rPr>
              <a:t>Placement tracking </a:t>
            </a:r>
          </a:p>
          <a:p>
            <a:pPr marL="1038816" lvl="1" indent="-285654">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Dashboard and employer feedback facility </a:t>
            </a:r>
            <a:endParaRPr lang="en-GB" sz="3999" b="1" kern="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0396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8028" y="1622867"/>
            <a:ext cx="13892823" cy="2298193"/>
          </a:xfrm>
          <a:prstGeom prst="rect">
            <a:avLst/>
          </a:prstGeom>
          <a:noFill/>
        </p:spPr>
        <p:txBody>
          <a:bodyPr wrap="square" rtlCol="0">
            <a:spAutoFit/>
          </a:bodyPr>
          <a:lstStyle/>
          <a:p>
            <a:pPr>
              <a:lnSpc>
                <a:spcPct val="107000"/>
              </a:lnSpc>
            </a:pPr>
            <a:r>
              <a:rPr lang="en-GB" sz="5398" kern="0" dirty="0">
                <a:latin typeface="Arial" panose="020B0604020202020204" pitchFamily="34" charset="0"/>
                <a:ea typeface="Calibri" panose="020F0502020204030204" pitchFamily="34" charset="0"/>
                <a:cs typeface="Arial" panose="020B0604020202020204" pitchFamily="34" charset="0"/>
              </a:rPr>
              <a:t>Platform One</a:t>
            </a:r>
          </a:p>
          <a:p>
            <a:pPr>
              <a:lnSpc>
                <a:spcPct val="107000"/>
              </a:lnSpc>
            </a:pPr>
            <a:r>
              <a:rPr lang="en-GB" sz="3999" kern="0" dirty="0">
                <a:latin typeface="Arial" panose="020B0604020202020204" pitchFamily="34" charset="0"/>
                <a:ea typeface="Calibri" panose="020F0502020204030204" pitchFamily="34" charset="0"/>
                <a:cs typeface="Arial" panose="020B0604020202020204" pitchFamily="34" charset="0"/>
              </a:rPr>
              <a:t>E-learning platform (Moodle)housing professionally developed and engaging blended learning materials:</a:t>
            </a:r>
          </a:p>
        </p:txBody>
      </p:sp>
      <p:sp>
        <p:nvSpPr>
          <p:cNvPr id="11" name="TextBox 10"/>
          <p:cNvSpPr txBox="1"/>
          <p:nvPr/>
        </p:nvSpPr>
        <p:spPr>
          <a:xfrm>
            <a:off x="1132206" y="4714773"/>
            <a:ext cx="17403857" cy="3384901"/>
          </a:xfrm>
          <a:prstGeom prst="rect">
            <a:avLst/>
          </a:prstGeom>
          <a:noFill/>
        </p:spPr>
        <p:txBody>
          <a:bodyPr wrap="square" rtlCol="0">
            <a:spAutoFit/>
          </a:bodyPr>
          <a:lstStyle/>
          <a:p>
            <a:pPr marL="799828" indent="-799828">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My Profile</a:t>
            </a:r>
          </a:p>
          <a:p>
            <a:pPr marL="799828" indent="-799828">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My Course</a:t>
            </a:r>
          </a:p>
          <a:p>
            <a:pPr marL="799828" indent="-799828">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Modules include Digital,  Study Skills, Employability, PSHE, sector-specific  blended learning modules/lessons. </a:t>
            </a:r>
          </a:p>
          <a:p>
            <a:pPr marL="799828" indent="-799828">
              <a:lnSpc>
                <a:spcPct val="107000"/>
              </a:lnSpc>
              <a:buFont typeface="Arial" panose="020B0604020202020204" pitchFamily="34" charset="0"/>
              <a:buChar char="•"/>
            </a:pPr>
            <a:r>
              <a:rPr lang="en-GB" sz="3999" kern="0" dirty="0">
                <a:solidFill>
                  <a:prstClr val="black"/>
                </a:solidFill>
                <a:latin typeface="Arial" panose="020B0604020202020204" pitchFamily="34" charset="0"/>
                <a:ea typeface="Calibri" panose="020F0502020204030204" pitchFamily="34" charset="0"/>
                <a:cs typeface="Arial" panose="020B0604020202020204" pitchFamily="34" charset="0"/>
              </a:rPr>
              <a:t>T level Core content  blended learning modules/lessons.                                                                  </a:t>
            </a:r>
          </a:p>
        </p:txBody>
      </p:sp>
      <p:pic>
        <p:nvPicPr>
          <p:cNvPr id="4" name="Picture 3"/>
          <p:cNvPicPr>
            <a:picLocks noChangeAspect="1"/>
          </p:cNvPicPr>
          <p:nvPr/>
        </p:nvPicPr>
        <p:blipFill>
          <a:blip r:embed="rId3"/>
          <a:stretch>
            <a:fillRect/>
          </a:stretch>
        </p:blipFill>
        <p:spPr>
          <a:xfrm>
            <a:off x="15844272" y="1489270"/>
            <a:ext cx="3104287" cy="3089711"/>
          </a:xfrm>
          <a:prstGeom prst="rect">
            <a:avLst/>
          </a:prstGeom>
        </p:spPr>
      </p:pic>
    </p:spTree>
    <p:extLst>
      <p:ext uri="{BB962C8B-B14F-4D97-AF65-F5344CB8AC3E}">
        <p14:creationId xmlns:p14="http://schemas.microsoft.com/office/powerpoint/2010/main" val="1593729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8028" y="1622867"/>
            <a:ext cx="13892823" cy="916598"/>
          </a:xfrm>
          <a:prstGeom prst="rect">
            <a:avLst/>
          </a:prstGeom>
          <a:noFill/>
        </p:spPr>
        <p:txBody>
          <a:bodyPr wrap="square" rtlCol="0">
            <a:spAutoFit/>
          </a:bodyPr>
          <a:lstStyle/>
          <a:p>
            <a:pPr>
              <a:lnSpc>
                <a:spcPct val="107000"/>
              </a:lnSpc>
            </a:pPr>
            <a:r>
              <a:rPr lang="en-GB" sz="5398" kern="0" dirty="0">
                <a:latin typeface="Arial" panose="020B0604020202020204" pitchFamily="34" charset="0"/>
                <a:ea typeface="Calibri" panose="020F0502020204030204" pitchFamily="34" charset="0"/>
                <a:cs typeface="Arial" panose="020B0604020202020204" pitchFamily="34" charset="0"/>
              </a:rPr>
              <a:t>Learning Resources</a:t>
            </a:r>
          </a:p>
        </p:txBody>
      </p:sp>
      <p:sp>
        <p:nvSpPr>
          <p:cNvPr id="4" name="TextBox 3"/>
          <p:cNvSpPr txBox="1"/>
          <p:nvPr/>
        </p:nvSpPr>
        <p:spPr>
          <a:xfrm>
            <a:off x="868028" y="2681239"/>
            <a:ext cx="16530286" cy="7967246"/>
          </a:xfrm>
          <a:prstGeom prst="rect">
            <a:avLst/>
          </a:prstGeom>
          <a:noFill/>
        </p:spPr>
        <p:txBody>
          <a:bodyPr wrap="square" rtlCol="0">
            <a:spAutoFit/>
          </a:bodyPr>
          <a:lstStyle/>
          <a:p>
            <a:r>
              <a:rPr lang="en-GB" sz="3798" dirty="0">
                <a:latin typeface="Arial" panose="020B0604020202020204" pitchFamily="34" charset="0"/>
                <a:cs typeface="Arial" panose="020B0604020202020204" pitchFamily="34" charset="0"/>
              </a:rPr>
              <a:t>A full suite of blended learning resources designed to support tutors to effectively deliver all the elements of the T Level in Education and Childcare. </a:t>
            </a:r>
          </a:p>
          <a:p>
            <a:endParaRPr lang="en-GB" sz="900" dirty="0">
              <a:latin typeface="Arial" panose="020B0604020202020204" pitchFamily="34" charset="0"/>
              <a:cs typeface="Arial" panose="020B0604020202020204" pitchFamily="34" charset="0"/>
            </a:endParaRPr>
          </a:p>
          <a:p>
            <a:r>
              <a:rPr lang="en-GB" sz="3798" dirty="0">
                <a:solidFill>
                  <a:srgbClr val="FF0000"/>
                </a:solidFill>
                <a:latin typeface="Arial" panose="020B0604020202020204" pitchFamily="34" charset="0"/>
                <a:cs typeface="Arial" panose="020B0604020202020204" pitchFamily="34" charset="0"/>
              </a:rPr>
              <a:t>Our resources will include:</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Blended learning modules for use in and out of the classroom </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Virtual Reality resources and apps</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Schemes of Work and Lesson plans </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Text book</a:t>
            </a:r>
          </a:p>
          <a:p>
            <a:endParaRPr lang="en-GB" sz="900" dirty="0">
              <a:latin typeface="Arial" panose="020B0604020202020204" pitchFamily="34" charset="0"/>
              <a:cs typeface="Arial" panose="020B0604020202020204" pitchFamily="34" charset="0"/>
            </a:endParaRPr>
          </a:p>
          <a:p>
            <a:r>
              <a:rPr lang="en-GB" sz="3798" dirty="0">
                <a:solidFill>
                  <a:srgbClr val="FF0000"/>
                </a:solidFill>
                <a:latin typeface="Arial" panose="020B0604020202020204" pitchFamily="34" charset="0"/>
                <a:cs typeface="Arial" panose="020B0604020202020204" pitchFamily="34" charset="0"/>
              </a:rPr>
              <a:t>Each lesson is designed following active learning principles and includes:</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A range of classroom based activities</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Independent learning and extension tasks</a:t>
            </a:r>
          </a:p>
          <a:p>
            <a:pPr marL="571305" indent="-571305">
              <a:buFont typeface="Arial" panose="020B0604020202020204" pitchFamily="34" charset="0"/>
              <a:buChar char="•"/>
            </a:pPr>
            <a:r>
              <a:rPr lang="en-GB" sz="3798" dirty="0">
                <a:latin typeface="Arial" panose="020B0604020202020204" pitchFamily="34" charset="0"/>
                <a:cs typeface="Arial" panose="020B0604020202020204" pitchFamily="34" charset="0"/>
              </a:rPr>
              <a:t>Reflection activities </a:t>
            </a:r>
          </a:p>
          <a:p>
            <a:endParaRPr lang="en-GB" sz="3798" b="1" dirty="0">
              <a:latin typeface="Karbon Regular" panose="00000500000000000000" pitchFamily="2" charset="0"/>
            </a:endParaRPr>
          </a:p>
          <a:p>
            <a:endParaRPr lang="en-GB" sz="3798" b="1" dirty="0">
              <a:latin typeface="Karbon Regular" panose="00000500000000000000" pitchFamily="2" charset="0"/>
            </a:endParaRPr>
          </a:p>
        </p:txBody>
      </p:sp>
    </p:spTree>
    <p:extLst>
      <p:ext uri="{BB962C8B-B14F-4D97-AF65-F5344CB8AC3E}">
        <p14:creationId xmlns:p14="http://schemas.microsoft.com/office/powerpoint/2010/main" val="56520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4000" y="1877534"/>
            <a:ext cx="14701486" cy="2298193"/>
          </a:xfrm>
          <a:prstGeom prst="rect">
            <a:avLst/>
          </a:prstGeom>
          <a:noFill/>
        </p:spPr>
        <p:txBody>
          <a:bodyPr wrap="square" rtlCol="0">
            <a:spAutoFit/>
          </a:bodyPr>
          <a:lstStyle/>
          <a:p>
            <a:pPr>
              <a:lnSpc>
                <a:spcPct val="107000"/>
              </a:lnSpc>
            </a:pPr>
            <a:r>
              <a:rPr lang="en-GB" sz="5398" kern="0" dirty="0">
                <a:latin typeface="Arial" panose="020B0604020202020204" pitchFamily="34" charset="0"/>
                <a:ea typeface="Calibri" panose="020F0502020204030204" pitchFamily="34" charset="0"/>
                <a:cs typeface="Arial" panose="020B0604020202020204" pitchFamily="34" charset="0"/>
              </a:rPr>
              <a:t>Skills Forward</a:t>
            </a:r>
          </a:p>
          <a:p>
            <a:pPr>
              <a:lnSpc>
                <a:spcPct val="107000"/>
              </a:lnSpc>
            </a:pPr>
            <a:r>
              <a:rPr lang="en-GB" sz="3999" kern="0" dirty="0">
                <a:latin typeface="Arial" panose="020B0604020202020204" pitchFamily="34" charset="0"/>
                <a:ea typeface="Calibri" panose="020F0502020204030204" pitchFamily="34" charset="0"/>
                <a:cs typeface="Arial" panose="020B0604020202020204" pitchFamily="34" charset="0"/>
              </a:rPr>
              <a:t>Digital learning platform providing diagnostics tool and e-learning resources to support delivery and assessment in:</a:t>
            </a:r>
          </a:p>
        </p:txBody>
      </p:sp>
      <p:sp>
        <p:nvSpPr>
          <p:cNvPr id="11" name="TextBox 10"/>
          <p:cNvSpPr txBox="1"/>
          <p:nvPr/>
        </p:nvSpPr>
        <p:spPr>
          <a:xfrm>
            <a:off x="1132206" y="4886977"/>
            <a:ext cx="17403857" cy="3692678"/>
          </a:xfrm>
          <a:prstGeom prst="rect">
            <a:avLst/>
          </a:prstGeom>
          <a:noFill/>
        </p:spPr>
        <p:txBody>
          <a:bodyPr wrap="square" rtlCol="0">
            <a:spAutoFit/>
          </a:bodyPr>
          <a:lstStyle/>
          <a:p>
            <a:pPr marL="891872" indent="-891872">
              <a:lnSpc>
                <a:spcPct val="107000"/>
              </a:lnSpc>
              <a:spcBef>
                <a:spcPts val="600"/>
              </a:spcBef>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Maths (GCSE and Functional Skills)</a:t>
            </a:r>
          </a:p>
          <a:p>
            <a:pPr marL="891872" indent="-891872">
              <a:lnSpc>
                <a:spcPct val="107000"/>
              </a:lnSpc>
              <a:spcBef>
                <a:spcPts val="600"/>
              </a:spcBef>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English  (GCSE and Functional Skills)</a:t>
            </a:r>
          </a:p>
          <a:p>
            <a:pPr marL="891872" indent="-891872">
              <a:lnSpc>
                <a:spcPct val="107000"/>
              </a:lnSpc>
              <a:spcBef>
                <a:spcPts val="600"/>
              </a:spcBef>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Digital Skills</a:t>
            </a:r>
          </a:p>
          <a:p>
            <a:pPr marL="891872" indent="-891872">
              <a:lnSpc>
                <a:spcPct val="107000"/>
              </a:lnSpc>
              <a:spcBef>
                <a:spcPts val="600"/>
              </a:spcBef>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Study skills</a:t>
            </a:r>
          </a:p>
          <a:p>
            <a:pPr marL="891872" indent="-891872">
              <a:lnSpc>
                <a:spcPct val="107000"/>
              </a:lnSpc>
              <a:spcBef>
                <a:spcPts val="600"/>
              </a:spcBef>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Employability skills</a:t>
            </a:r>
          </a:p>
        </p:txBody>
      </p:sp>
      <p:pic>
        <p:nvPicPr>
          <p:cNvPr id="2" name="Picture 1"/>
          <p:cNvPicPr>
            <a:picLocks noChangeAspect="1"/>
          </p:cNvPicPr>
          <p:nvPr/>
        </p:nvPicPr>
        <p:blipFill>
          <a:blip r:embed="rId3"/>
          <a:stretch>
            <a:fillRect/>
          </a:stretch>
        </p:blipFill>
        <p:spPr>
          <a:xfrm>
            <a:off x="15987882" y="1772302"/>
            <a:ext cx="2960677" cy="2960677"/>
          </a:xfrm>
          <a:prstGeom prst="rect">
            <a:avLst/>
          </a:prstGeom>
        </p:spPr>
      </p:pic>
    </p:spTree>
    <p:extLst>
      <p:ext uri="{BB962C8B-B14F-4D97-AF65-F5344CB8AC3E}">
        <p14:creationId xmlns:p14="http://schemas.microsoft.com/office/powerpoint/2010/main" val="640678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8028" y="1622867"/>
            <a:ext cx="15119854" cy="2298193"/>
          </a:xfrm>
          <a:prstGeom prst="rect">
            <a:avLst/>
          </a:prstGeom>
          <a:noFill/>
        </p:spPr>
        <p:txBody>
          <a:bodyPr wrap="square" rtlCol="0">
            <a:spAutoFit/>
          </a:bodyPr>
          <a:lstStyle/>
          <a:p>
            <a:pPr>
              <a:lnSpc>
                <a:spcPct val="107000"/>
              </a:lnSpc>
            </a:pPr>
            <a:r>
              <a:rPr lang="en-GB" sz="5398" kern="0" dirty="0">
                <a:latin typeface="Arial" panose="020B0604020202020204" pitchFamily="34" charset="0"/>
                <a:ea typeface="Calibri" panose="020F0502020204030204" pitchFamily="34" charset="0"/>
                <a:cs typeface="Arial" panose="020B0604020202020204" pitchFamily="34" charset="0"/>
              </a:rPr>
              <a:t>Peer Tutor</a:t>
            </a:r>
          </a:p>
          <a:p>
            <a:pPr>
              <a:lnSpc>
                <a:spcPct val="107000"/>
              </a:lnSpc>
            </a:pPr>
            <a:r>
              <a:rPr lang="en-GB" sz="3999" b="1" kern="0" dirty="0">
                <a:latin typeface="Arial" panose="020B0604020202020204" pitchFamily="34" charset="0"/>
                <a:ea typeface="Calibri" panose="020F0502020204030204" pitchFamily="34" charset="0"/>
                <a:cs typeface="Arial" panose="020B0604020202020204" pitchFamily="34" charset="0"/>
              </a:rPr>
              <a:t>Secure online platform and App that allows verified mentors to deliver lesson content created by expert teachers</a:t>
            </a:r>
            <a:endParaRPr lang="en-GB" sz="3999" kern="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32206" y="4310976"/>
            <a:ext cx="17403857" cy="5360442"/>
          </a:xfrm>
          <a:prstGeom prst="rect">
            <a:avLst/>
          </a:prstGeom>
          <a:noFill/>
        </p:spPr>
        <p:txBody>
          <a:bodyPr wrap="square" rtlCol="0">
            <a:spAutoFit/>
          </a:bodyPr>
          <a:lstStyle/>
          <a:p>
            <a:pPr marL="285654" indent="-285654">
              <a:lnSpc>
                <a:spcPct val="107000"/>
              </a:lnSpc>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Peer to peer mentoring</a:t>
            </a:r>
          </a:p>
          <a:p>
            <a:pPr marL="285654" indent="-285654">
              <a:lnSpc>
                <a:spcPct val="107000"/>
              </a:lnSpc>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Employer to learner mentoring</a:t>
            </a:r>
          </a:p>
          <a:p>
            <a:pPr marL="285654" indent="-285654">
              <a:lnSpc>
                <a:spcPct val="107000"/>
              </a:lnSpc>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Tutor to learner mentoring</a:t>
            </a:r>
          </a:p>
          <a:p>
            <a:pPr marL="285654" indent="-285654">
              <a:lnSpc>
                <a:spcPct val="107000"/>
              </a:lnSpc>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Built in safeguards  </a:t>
            </a:r>
          </a:p>
          <a:p>
            <a:pPr marL="285654" indent="-285654">
              <a:lnSpc>
                <a:spcPct val="107000"/>
              </a:lnSpc>
              <a:buFont typeface="Arial" panose="020B0604020202020204" pitchFamily="34" charset="0"/>
              <a:buChar char="•"/>
            </a:pPr>
            <a:endParaRPr lang="en-GB" sz="3999" kern="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3999" kern="0" dirty="0">
                <a:solidFill>
                  <a:srgbClr val="FF0000"/>
                </a:solidFill>
                <a:latin typeface="Arial" panose="020B0604020202020204" pitchFamily="34" charset="0"/>
                <a:ea typeface="Calibri" panose="020F0502020204030204" pitchFamily="34" charset="0"/>
                <a:cs typeface="Arial" panose="020B0604020202020204" pitchFamily="34" charset="0"/>
              </a:rPr>
              <a:t>Benefits </a:t>
            </a:r>
          </a:p>
          <a:p>
            <a:pPr marL="285654" indent="-285654">
              <a:lnSpc>
                <a:spcPct val="107000"/>
              </a:lnSpc>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Drives up achievement for learners of all abilities</a:t>
            </a:r>
          </a:p>
          <a:p>
            <a:pPr marL="285654" indent="-285654">
              <a:lnSpc>
                <a:spcPct val="107000"/>
              </a:lnSpc>
              <a:buFont typeface="Arial" panose="020B0604020202020204" pitchFamily="34" charset="0"/>
              <a:buChar char="•"/>
            </a:pPr>
            <a:r>
              <a:rPr lang="en-GB" sz="3999" kern="0" dirty="0">
                <a:latin typeface="Arial" panose="020B0604020202020204" pitchFamily="34" charset="0"/>
                <a:ea typeface="Calibri" panose="020F0502020204030204" pitchFamily="34" charset="0"/>
                <a:cs typeface="Arial" panose="020B0604020202020204" pitchFamily="34" charset="0"/>
              </a:rPr>
              <a:t>Gives enrichment opportunity for advanced learners</a:t>
            </a:r>
          </a:p>
        </p:txBody>
      </p:sp>
    </p:spTree>
    <p:extLst>
      <p:ext uri="{BB962C8B-B14F-4D97-AF65-F5344CB8AC3E}">
        <p14:creationId xmlns:p14="http://schemas.microsoft.com/office/powerpoint/2010/main" val="2979885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Collaboration </a:t>
            </a:r>
            <a:endParaRPr lang="en-GB" dirty="0"/>
          </a:p>
        </p:txBody>
      </p:sp>
    </p:spTree>
    <p:extLst>
      <p:ext uri="{BB962C8B-B14F-4D97-AF65-F5344CB8AC3E}">
        <p14:creationId xmlns:p14="http://schemas.microsoft.com/office/powerpoint/2010/main" val="557785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Collaborative opportunities </a:t>
            </a:r>
            <a:endParaRPr lang="en-GB" dirty="0"/>
          </a:p>
        </p:txBody>
      </p:sp>
      <p:sp>
        <p:nvSpPr>
          <p:cNvPr id="4" name="Text Placeholder 3"/>
          <p:cNvSpPr>
            <a:spLocks noGrp="1"/>
          </p:cNvSpPr>
          <p:nvPr>
            <p:ph type="body" sz="half" idx="2"/>
          </p:nvPr>
        </p:nvSpPr>
        <p:spPr>
          <a:xfrm>
            <a:off x="1440000" y="3608550"/>
            <a:ext cx="16200000" cy="5760000"/>
          </a:xfrm>
        </p:spPr>
        <p:txBody>
          <a:bodyPr/>
          <a:lstStyle/>
          <a:p>
            <a:pPr marL="800100" lvl="1" indent="-342900">
              <a:buFont typeface="Arial" panose="020B0604020202020204" pitchFamily="34" charset="0"/>
              <a:buChar char="•"/>
            </a:pPr>
            <a:r>
              <a:rPr lang="en-GB" sz="3600" dirty="0">
                <a:latin typeface="Arial" panose="020B0604020202020204" pitchFamily="34" charset="0"/>
                <a:cs typeface="Arial" panose="020B0604020202020204" pitchFamily="34" charset="0"/>
              </a:rPr>
              <a:t>B</a:t>
            </a:r>
            <a:r>
              <a:rPr lang="en-GB" sz="3600" dirty="0" smtClean="0">
                <a:latin typeface="Arial" panose="020B0604020202020204" pitchFamily="34" charset="0"/>
                <a:cs typeface="Arial" panose="020B0604020202020204" pitchFamily="34" charset="0"/>
              </a:rPr>
              <a:t>ecoming </a:t>
            </a:r>
            <a:r>
              <a:rPr lang="en-GB" sz="3600" dirty="0">
                <a:latin typeface="Arial" panose="020B0604020202020204" pitchFamily="34" charset="0"/>
                <a:cs typeface="Arial" panose="020B0604020202020204" pitchFamily="34" charset="0"/>
              </a:rPr>
              <a:t>a stakeholder</a:t>
            </a:r>
          </a:p>
          <a:p>
            <a:pPr marL="800100" lvl="1" indent="-342900">
              <a:buFont typeface="Arial" panose="020B0604020202020204" pitchFamily="34" charset="0"/>
              <a:buChar char="•"/>
            </a:pPr>
            <a:r>
              <a:rPr lang="en-GB" sz="3600" dirty="0" smtClean="0">
                <a:latin typeface="Arial" panose="020B0604020202020204" pitchFamily="34" charset="0"/>
                <a:cs typeface="Arial" panose="020B0604020202020204" pitchFamily="34" charset="0"/>
              </a:rPr>
              <a:t> Acorn </a:t>
            </a:r>
            <a:r>
              <a:rPr lang="en-GB" sz="3600" dirty="0">
                <a:latin typeface="Arial" panose="020B0604020202020204" pitchFamily="34" charset="0"/>
                <a:cs typeface="Arial" panose="020B0604020202020204" pitchFamily="34" charset="0"/>
              </a:rPr>
              <a:t>community </a:t>
            </a:r>
            <a:endParaRPr lang="en-GB" sz="36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3600" dirty="0" smtClean="0">
                <a:latin typeface="Arial" panose="020B0604020202020204" pitchFamily="34" charset="0"/>
                <a:cs typeface="Arial" panose="020B0604020202020204" pitchFamily="34" charset="0"/>
              </a:rPr>
              <a:t>Technical </a:t>
            </a:r>
            <a:r>
              <a:rPr lang="en-GB" sz="3600" dirty="0">
                <a:latin typeface="Arial" panose="020B0604020202020204" pitchFamily="34" charset="0"/>
                <a:cs typeface="Arial" panose="020B0604020202020204" pitchFamily="34" charset="0"/>
              </a:rPr>
              <a:t>Education Advisory Board (</a:t>
            </a:r>
            <a:r>
              <a:rPr lang="en-GB" sz="3600" dirty="0" smtClean="0">
                <a:latin typeface="Arial" panose="020B0604020202020204" pitchFamily="34" charset="0"/>
                <a:cs typeface="Arial" panose="020B0604020202020204" pitchFamily="34" charset="0"/>
              </a:rPr>
              <a:t>TEABs)</a:t>
            </a:r>
          </a:p>
          <a:p>
            <a:endParaRPr lang="en-GB" sz="3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3600" dirty="0" smtClean="0">
                <a:latin typeface="Arial" panose="020B0604020202020204" pitchFamily="34" charset="0"/>
                <a:cs typeface="Arial" panose="020B0604020202020204" pitchFamily="34" charset="0"/>
              </a:rPr>
              <a:t>Specific </a:t>
            </a:r>
            <a:r>
              <a:rPr lang="en-GB" sz="3600" dirty="0">
                <a:latin typeface="Arial" panose="020B0604020202020204" pitchFamily="34" charset="0"/>
                <a:cs typeface="Arial" panose="020B0604020202020204" pitchFamily="34" charset="0"/>
              </a:rPr>
              <a:t>HEI engagement projects </a:t>
            </a:r>
          </a:p>
          <a:p>
            <a:pPr marL="800100" lvl="1" indent="-342900">
              <a:buFont typeface="Arial" panose="020B0604020202020204" pitchFamily="34" charset="0"/>
              <a:buChar char="•"/>
            </a:pPr>
            <a:r>
              <a:rPr lang="en-GB" sz="3600" dirty="0">
                <a:latin typeface="Arial" panose="020B0604020202020204" pitchFamily="34" charset="0"/>
                <a:cs typeface="Arial" panose="020B0604020202020204" pitchFamily="34" charset="0"/>
              </a:rPr>
              <a:t>co-creation of progression case studies </a:t>
            </a:r>
          </a:p>
          <a:p>
            <a:pPr marL="800100" lvl="1" indent="-342900">
              <a:buFont typeface="Arial" panose="020B0604020202020204" pitchFamily="34" charset="0"/>
              <a:buChar char="•"/>
            </a:pPr>
            <a:r>
              <a:rPr lang="en-GB" sz="3600" dirty="0">
                <a:latin typeface="Arial" panose="020B0604020202020204" pitchFamily="34" charset="0"/>
                <a:cs typeface="Arial" panose="020B0604020202020204" pitchFamily="34" charset="0"/>
              </a:rPr>
              <a:t>progression to Level 6 top up degree</a:t>
            </a:r>
          </a:p>
          <a:p>
            <a:pPr marL="800100" lvl="1" indent="-342900">
              <a:buFont typeface="Arial" panose="020B0604020202020204" pitchFamily="34" charset="0"/>
              <a:buChar char="•"/>
            </a:pPr>
            <a:r>
              <a:rPr lang="en-GB" sz="3600" dirty="0">
                <a:latin typeface="Arial" panose="020B0604020202020204" pitchFamily="34" charset="0"/>
                <a:cs typeface="Arial" panose="020B0604020202020204" pitchFamily="34" charset="0"/>
              </a:rPr>
              <a:t>learner progression / tutor events </a:t>
            </a:r>
          </a:p>
          <a:p>
            <a:endParaRPr lang="en-GB" dirty="0"/>
          </a:p>
        </p:txBody>
      </p:sp>
    </p:spTree>
    <p:extLst>
      <p:ext uri="{BB962C8B-B14F-4D97-AF65-F5344CB8AC3E}">
        <p14:creationId xmlns:p14="http://schemas.microsoft.com/office/powerpoint/2010/main" val="3367277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Contact</a:t>
            </a:r>
            <a:endParaRPr lang="en-GB" dirty="0"/>
          </a:p>
        </p:txBody>
      </p:sp>
      <p:sp>
        <p:nvSpPr>
          <p:cNvPr id="3" name="Text Placeholder 2"/>
          <p:cNvSpPr>
            <a:spLocks noGrp="1"/>
          </p:cNvSpPr>
          <p:nvPr>
            <p:ph type="body" sz="half" idx="2"/>
          </p:nvPr>
        </p:nvSpPr>
        <p:spPr>
          <a:xfrm>
            <a:off x="1439999" y="3877686"/>
            <a:ext cx="7508057" cy="3642776"/>
          </a:xfrm>
        </p:spPr>
        <p:txBody>
          <a:bodyPr/>
          <a:lstStyle/>
          <a:p>
            <a:r>
              <a:rPr lang="en-GB" sz="4000" dirty="0" smtClean="0"/>
              <a:t>Dawn Norman </a:t>
            </a:r>
            <a:endParaRPr lang="en-GB" sz="4000" dirty="0" smtClean="0"/>
          </a:p>
          <a:p>
            <a:r>
              <a:rPr lang="en-GB" sz="4000" dirty="0" smtClean="0"/>
              <a:t>Account Executive</a:t>
            </a:r>
          </a:p>
          <a:p>
            <a:r>
              <a:rPr lang="en-GB" sz="4000" dirty="0"/>
              <a:t>d</a:t>
            </a:r>
            <a:r>
              <a:rPr lang="en-GB" sz="4000" dirty="0" smtClean="0"/>
              <a:t>awn.norman@cache.org.uk</a:t>
            </a:r>
            <a:endParaRPr lang="en-GB" sz="4000" dirty="0" smtClean="0"/>
          </a:p>
          <a:p>
            <a:r>
              <a:rPr lang="en-GB" sz="4000" dirty="0" smtClean="0"/>
              <a:t>07824 346686</a:t>
            </a:r>
            <a:endParaRPr lang="en-GB"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0956" y="3420000"/>
            <a:ext cx="4927208" cy="5514298"/>
          </a:xfrm>
          <a:prstGeom prst="rect">
            <a:avLst/>
          </a:prstGeom>
        </p:spPr>
      </p:pic>
    </p:spTree>
    <p:extLst>
      <p:ext uri="{BB962C8B-B14F-4D97-AF65-F5344CB8AC3E}">
        <p14:creationId xmlns:p14="http://schemas.microsoft.com/office/powerpoint/2010/main" val="3766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00" y="1857319"/>
            <a:ext cx="16200000" cy="1080000"/>
          </a:xfrm>
        </p:spPr>
        <p:txBody>
          <a:bodyPr>
            <a:normAutofit/>
          </a:bodyPr>
          <a:lstStyle/>
          <a:p>
            <a:r>
              <a:rPr lang="en-GB" sz="4800" dirty="0" smtClean="0"/>
              <a:t>What is a T Level?</a:t>
            </a:r>
            <a:endParaRPr lang="en-GB" sz="4800" dirty="0"/>
          </a:p>
        </p:txBody>
      </p:sp>
      <p:pic>
        <p:nvPicPr>
          <p:cNvPr id="6" name="Picture 5"/>
          <p:cNvPicPr>
            <a:picLocks noChangeAspect="1"/>
          </p:cNvPicPr>
          <p:nvPr/>
        </p:nvPicPr>
        <p:blipFill>
          <a:blip r:embed="rId3"/>
          <a:stretch>
            <a:fillRect/>
          </a:stretch>
        </p:blipFill>
        <p:spPr>
          <a:xfrm>
            <a:off x="2997438" y="2749060"/>
            <a:ext cx="13085123" cy="7374244"/>
          </a:xfrm>
          <a:prstGeom prst="rect">
            <a:avLst/>
          </a:prstGeom>
        </p:spPr>
      </p:pic>
    </p:spTree>
    <p:extLst>
      <p:ext uri="{BB962C8B-B14F-4D97-AF65-F5344CB8AC3E}">
        <p14:creationId xmlns:p14="http://schemas.microsoft.com/office/powerpoint/2010/main" val="3137636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t>T Levels – UCAS allocation </a:t>
            </a:r>
            <a:endParaRPr lang="en-GB" sz="4800" dirty="0"/>
          </a:p>
        </p:txBody>
      </p:sp>
      <p:pic>
        <p:nvPicPr>
          <p:cNvPr id="3" name="Picture 2"/>
          <p:cNvPicPr>
            <a:picLocks noChangeAspect="1"/>
          </p:cNvPicPr>
          <p:nvPr/>
        </p:nvPicPr>
        <p:blipFill>
          <a:blip r:embed="rId3"/>
          <a:stretch>
            <a:fillRect/>
          </a:stretch>
        </p:blipFill>
        <p:spPr>
          <a:xfrm>
            <a:off x="1439999" y="3933371"/>
            <a:ext cx="16131119" cy="5433051"/>
          </a:xfrm>
          <a:prstGeom prst="rect">
            <a:avLst/>
          </a:prstGeom>
        </p:spPr>
      </p:pic>
    </p:spTree>
    <p:extLst>
      <p:ext uri="{BB962C8B-B14F-4D97-AF65-F5344CB8AC3E}">
        <p14:creationId xmlns:p14="http://schemas.microsoft.com/office/powerpoint/2010/main" val="3205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036" y="1919085"/>
            <a:ext cx="16200000" cy="1080000"/>
          </a:xfrm>
        </p:spPr>
        <p:txBody>
          <a:bodyPr>
            <a:normAutofit/>
          </a:bodyPr>
          <a:lstStyle/>
          <a:p>
            <a:r>
              <a:rPr lang="en-GB" sz="4800" dirty="0" smtClean="0"/>
              <a:t>Childcare and Education TQ – Content </a:t>
            </a:r>
            <a:endParaRPr lang="en-GB" sz="4800" dirty="0"/>
          </a:p>
        </p:txBody>
      </p:sp>
      <p:graphicFrame>
        <p:nvGraphicFramePr>
          <p:cNvPr id="6" name="Table 5"/>
          <p:cNvGraphicFramePr>
            <a:graphicFrameLocks noGrp="1"/>
          </p:cNvGraphicFramePr>
          <p:nvPr>
            <p:extLst>
              <p:ext uri="{D42A27DB-BD31-4B8C-83A1-F6EECF244321}">
                <p14:modId xmlns:p14="http://schemas.microsoft.com/office/powerpoint/2010/main" val="903481004"/>
              </p:ext>
            </p:extLst>
          </p:nvPr>
        </p:nvGraphicFramePr>
        <p:xfrm>
          <a:off x="1316035" y="2999086"/>
          <a:ext cx="17617423" cy="3405942"/>
        </p:xfrm>
        <a:graphic>
          <a:graphicData uri="http://schemas.openxmlformats.org/drawingml/2006/table">
            <a:tbl>
              <a:tblPr firstRow="1" bandRow="1">
                <a:tableStyleId>{21E4AEA4-8DFA-4A89-87EB-49C32662AFE0}</a:tableStyleId>
              </a:tblPr>
              <a:tblGrid>
                <a:gridCol w="8982003">
                  <a:extLst>
                    <a:ext uri="{9D8B030D-6E8A-4147-A177-3AD203B41FA5}">
                      <a16:colId xmlns:a16="http://schemas.microsoft.com/office/drawing/2014/main" val="2582738795"/>
                    </a:ext>
                  </a:extLst>
                </a:gridCol>
                <a:gridCol w="8635420">
                  <a:extLst>
                    <a:ext uri="{9D8B030D-6E8A-4147-A177-3AD203B41FA5}">
                      <a16:colId xmlns:a16="http://schemas.microsoft.com/office/drawing/2014/main" val="3840000004"/>
                    </a:ext>
                  </a:extLst>
                </a:gridCol>
              </a:tblGrid>
              <a:tr h="609307">
                <a:tc gridSpan="2">
                  <a:txBody>
                    <a:bodyPr/>
                    <a:lstStyle/>
                    <a:p>
                      <a:pPr algn="ctr"/>
                      <a:r>
                        <a:rPr lang="en-GB" baseline="0" dirty="0" smtClean="0">
                          <a:solidFill>
                            <a:schemeClr val="tx1"/>
                          </a:solidFill>
                          <a:latin typeface="Arial" panose="020B0604020202020204" pitchFamily="34" charset="0"/>
                          <a:cs typeface="Arial" panose="020B0604020202020204" pitchFamily="34" charset="0"/>
                        </a:rPr>
                        <a:t>Core Elements (Year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765424"/>
                  </a:ext>
                </a:extLst>
              </a:tr>
              <a:tr h="415793">
                <a:tc>
                  <a:txBody>
                    <a:bodyPr/>
                    <a:lstStyle/>
                    <a:p>
                      <a:pPr marL="0" algn="l" defTabSz="1506657"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Wider Context</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506657"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Working with Others </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653591"/>
                  </a:ext>
                </a:extLst>
              </a:tr>
              <a:tr h="415793">
                <a:tc>
                  <a:txBody>
                    <a:bodyPr/>
                    <a:lstStyle/>
                    <a:p>
                      <a:r>
                        <a:rPr lang="en-GB" sz="1800" dirty="0" smtClean="0">
                          <a:latin typeface="Arial" panose="020B0604020202020204" pitchFamily="34" charset="0"/>
                          <a:cs typeface="Arial" panose="020B0604020202020204" pitchFamily="34" charset="0"/>
                        </a:rPr>
                        <a:t>Child</a:t>
                      </a:r>
                      <a:r>
                        <a:rPr lang="en-GB" sz="1800" baseline="0" dirty="0" smtClean="0">
                          <a:latin typeface="Arial" panose="020B0604020202020204" pitchFamily="34" charset="0"/>
                          <a:cs typeface="Arial" panose="020B0604020202020204" pitchFamily="34" charset="0"/>
                        </a:rPr>
                        <a:t> Development </a:t>
                      </a: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English as an Additional Language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4219375"/>
                  </a:ext>
                </a:extLst>
              </a:tr>
              <a:tr h="415793">
                <a:tc>
                  <a:txBody>
                    <a:bodyPr/>
                    <a:lstStyle/>
                    <a:p>
                      <a:r>
                        <a:rPr lang="en-GB" sz="1800" dirty="0" smtClean="0">
                          <a:latin typeface="Arial" panose="020B0604020202020204" pitchFamily="34" charset="0"/>
                          <a:cs typeface="Arial" panose="020B0604020202020204" pitchFamily="34" charset="0"/>
                        </a:rPr>
                        <a:t>Supporting</a:t>
                      </a:r>
                      <a:r>
                        <a:rPr lang="en-GB" sz="1800" baseline="0" dirty="0" smtClean="0">
                          <a:latin typeface="Arial" panose="020B0604020202020204" pitchFamily="34" charset="0"/>
                          <a:cs typeface="Arial" panose="020B0604020202020204" pitchFamily="34" charset="0"/>
                        </a:rPr>
                        <a:t> Education </a:t>
                      </a: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Parents, Families and Carers</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472340"/>
                  </a:ext>
                </a:extLst>
              </a:tr>
              <a:tr h="717670">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panose="020B0604020202020204" pitchFamily="34" charset="0"/>
                          <a:ea typeface="+mn-ea"/>
                          <a:cs typeface="Arial" panose="020B0604020202020204" pitchFamily="34" charset="0"/>
                        </a:rPr>
                        <a:t>Safeguarding, Health and Safety and Wellbeing</a:t>
                      </a: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Special Educational Needs and Disability</a:t>
                      </a:r>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8118694"/>
                  </a:ext>
                </a:extLst>
              </a:tr>
              <a:tr h="415793">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Behaviour</a:t>
                      </a: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Reflective Practice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442979"/>
                  </a:ext>
                </a:extLst>
              </a:tr>
              <a:tr h="415793">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Observation and Assessment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Equality and Diversity</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31296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75918212"/>
              </p:ext>
            </p:extLst>
          </p:nvPr>
        </p:nvGraphicFramePr>
        <p:xfrm>
          <a:off x="1316035" y="6629400"/>
          <a:ext cx="17541223" cy="3051133"/>
        </p:xfrm>
        <a:graphic>
          <a:graphicData uri="http://schemas.openxmlformats.org/drawingml/2006/table">
            <a:tbl>
              <a:tblPr firstRow="1" bandRow="1">
                <a:tableStyleId>{21E4AEA4-8DFA-4A89-87EB-49C32662AFE0}</a:tableStyleId>
              </a:tblPr>
              <a:tblGrid>
                <a:gridCol w="17541223">
                  <a:extLst>
                    <a:ext uri="{9D8B030D-6E8A-4147-A177-3AD203B41FA5}">
                      <a16:colId xmlns:a16="http://schemas.microsoft.com/office/drawing/2014/main" val="2582738795"/>
                    </a:ext>
                  </a:extLst>
                </a:gridCol>
              </a:tblGrid>
              <a:tr h="609600">
                <a:tc>
                  <a:txBody>
                    <a:bodyPr/>
                    <a:lstStyle/>
                    <a:p>
                      <a:pPr algn="ctr"/>
                      <a:r>
                        <a:rPr lang="en-GB" baseline="0" dirty="0" smtClean="0">
                          <a:solidFill>
                            <a:schemeClr val="tx1"/>
                          </a:solidFill>
                          <a:latin typeface="Arial" panose="020B0604020202020204" pitchFamily="34" charset="0"/>
                          <a:cs typeface="Arial" panose="020B0604020202020204" pitchFamily="34" charset="0"/>
                        </a:rPr>
                        <a:t>Occupational Specialism (Year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765424"/>
                  </a:ext>
                </a:extLst>
              </a:tr>
              <a:tr h="793861">
                <a:tc>
                  <a:txBody>
                    <a:bodyPr/>
                    <a:lstStyle/>
                    <a:p>
                      <a:pPr marL="0" marR="0" lvl="0" indent="0" algn="ctr"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1. Early Years education and childcare</a:t>
                      </a:r>
                    </a:p>
                    <a:p>
                      <a:pPr marL="0" algn="ctr" defTabSz="1506657"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653591"/>
                  </a:ext>
                </a:extLst>
              </a:tr>
              <a:tr h="853811">
                <a:tc>
                  <a:txBody>
                    <a:bodyPr/>
                    <a:lstStyle/>
                    <a:p>
                      <a:pPr marL="0" marR="0" lvl="0" indent="0" algn="ctr"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2. Assisting teaching</a:t>
                      </a:r>
                    </a:p>
                    <a:p>
                      <a:pPr algn="ct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472340"/>
                  </a:ext>
                </a:extLst>
              </a:tr>
              <a:tr h="793861">
                <a:tc>
                  <a:txBody>
                    <a:bodyPr/>
                    <a:lstStyle/>
                    <a:p>
                      <a:pPr marL="0" marR="0" lvl="0" indent="0" algn="ctr" defTabSz="1506657"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3. Supporting and mentoring students in Further and Higher Education</a:t>
                      </a:r>
                    </a:p>
                    <a:p>
                      <a:pPr marL="0" marR="0" lvl="0" indent="0" algn="ctr" defTabSz="1506657"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442979"/>
                  </a:ext>
                </a:extLst>
              </a:tr>
            </a:tbl>
          </a:graphicData>
        </a:graphic>
      </p:graphicFrame>
    </p:spTree>
    <p:extLst>
      <p:ext uri="{BB962C8B-B14F-4D97-AF65-F5344CB8AC3E}">
        <p14:creationId xmlns:p14="http://schemas.microsoft.com/office/powerpoint/2010/main" val="132076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And…</a:t>
            </a:r>
            <a:endParaRPr lang="en-GB" dirty="0"/>
          </a:p>
        </p:txBody>
      </p:sp>
      <p:pic>
        <p:nvPicPr>
          <p:cNvPr id="5" name="Picture 4"/>
          <p:cNvPicPr>
            <a:picLocks noChangeAspect="1"/>
          </p:cNvPicPr>
          <p:nvPr/>
        </p:nvPicPr>
        <p:blipFill rotWithShape="1">
          <a:blip r:embed="rId3"/>
          <a:srcRect t="8983" b="1429"/>
          <a:stretch/>
        </p:blipFill>
        <p:spPr>
          <a:xfrm>
            <a:off x="3973884" y="3496234"/>
            <a:ext cx="11471303" cy="5056095"/>
          </a:xfrm>
          <a:prstGeom prst="rect">
            <a:avLst/>
          </a:prstGeom>
        </p:spPr>
      </p:pic>
    </p:spTree>
    <p:extLst>
      <p:ext uri="{BB962C8B-B14F-4D97-AF65-F5344CB8AC3E}">
        <p14:creationId xmlns:p14="http://schemas.microsoft.com/office/powerpoint/2010/main" val="409701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00" y="1800000"/>
            <a:ext cx="16200000" cy="1080000"/>
          </a:xfrm>
        </p:spPr>
        <p:txBody>
          <a:bodyPr/>
          <a:lstStyle/>
          <a:p>
            <a:r>
              <a:rPr lang="en-GB" dirty="0" smtClean="0"/>
              <a:t>Health and Science</a:t>
            </a:r>
            <a:endParaRPr lang="en-GB" dirty="0"/>
          </a:p>
        </p:txBody>
      </p:sp>
      <p:pic>
        <p:nvPicPr>
          <p:cNvPr id="5" name="Picture 4"/>
          <p:cNvPicPr>
            <a:picLocks noChangeAspect="1"/>
          </p:cNvPicPr>
          <p:nvPr/>
        </p:nvPicPr>
        <p:blipFill>
          <a:blip r:embed="rId3"/>
          <a:stretch>
            <a:fillRect/>
          </a:stretch>
        </p:blipFill>
        <p:spPr>
          <a:xfrm>
            <a:off x="4410635" y="2790429"/>
            <a:ext cx="10118329" cy="7277683"/>
          </a:xfrm>
          <a:prstGeom prst="rect">
            <a:avLst/>
          </a:prstGeom>
        </p:spPr>
      </p:pic>
    </p:spTree>
    <p:extLst>
      <p:ext uri="{BB962C8B-B14F-4D97-AF65-F5344CB8AC3E}">
        <p14:creationId xmlns:p14="http://schemas.microsoft.com/office/powerpoint/2010/main" val="201409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00" y="1828420"/>
            <a:ext cx="16200000" cy="1080000"/>
          </a:xfrm>
        </p:spPr>
        <p:txBody>
          <a:bodyPr/>
          <a:lstStyle/>
          <a:p>
            <a:r>
              <a:rPr lang="en-GB" dirty="0" smtClean="0"/>
              <a:t>Health</a:t>
            </a:r>
            <a:endParaRPr lang="en-GB" dirty="0"/>
          </a:p>
        </p:txBody>
      </p:sp>
      <p:pic>
        <p:nvPicPr>
          <p:cNvPr id="5" name="Picture 4"/>
          <p:cNvPicPr>
            <a:picLocks noChangeAspect="1"/>
          </p:cNvPicPr>
          <p:nvPr/>
        </p:nvPicPr>
        <p:blipFill>
          <a:blip r:embed="rId3"/>
          <a:stretch>
            <a:fillRect/>
          </a:stretch>
        </p:blipFill>
        <p:spPr>
          <a:xfrm>
            <a:off x="3966865" y="2453315"/>
            <a:ext cx="12140259" cy="7336393"/>
          </a:xfrm>
          <a:prstGeom prst="rect">
            <a:avLst/>
          </a:prstGeom>
        </p:spPr>
      </p:pic>
    </p:spTree>
    <p:extLst>
      <p:ext uri="{BB962C8B-B14F-4D97-AF65-F5344CB8AC3E}">
        <p14:creationId xmlns:p14="http://schemas.microsoft.com/office/powerpoint/2010/main" val="195998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00" y="1628991"/>
            <a:ext cx="16200000" cy="1080000"/>
          </a:xfrm>
        </p:spPr>
        <p:txBody>
          <a:bodyPr/>
          <a:lstStyle/>
          <a:p>
            <a:r>
              <a:rPr lang="en-GB" dirty="0" smtClean="0"/>
              <a:t>Healthcare Science</a:t>
            </a:r>
            <a:endParaRPr lang="en-GB" dirty="0"/>
          </a:p>
        </p:txBody>
      </p:sp>
      <p:pic>
        <p:nvPicPr>
          <p:cNvPr id="5" name="Picture 4"/>
          <p:cNvPicPr>
            <a:picLocks noChangeAspect="1"/>
          </p:cNvPicPr>
          <p:nvPr/>
        </p:nvPicPr>
        <p:blipFill>
          <a:blip r:embed="rId3"/>
          <a:stretch>
            <a:fillRect/>
          </a:stretch>
        </p:blipFill>
        <p:spPr>
          <a:xfrm>
            <a:off x="4087907" y="2561356"/>
            <a:ext cx="11618258" cy="7635581"/>
          </a:xfrm>
          <a:prstGeom prst="rect">
            <a:avLst/>
          </a:prstGeom>
        </p:spPr>
      </p:pic>
    </p:spTree>
    <p:extLst>
      <p:ext uri="{BB962C8B-B14F-4D97-AF65-F5344CB8AC3E}">
        <p14:creationId xmlns:p14="http://schemas.microsoft.com/office/powerpoint/2010/main" val="1194155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2748</TotalTime>
  <Words>2566</Words>
  <Application>Microsoft Office PowerPoint</Application>
  <PresentationFormat>Custom</PresentationFormat>
  <Paragraphs>327</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Karbon</vt:lpstr>
      <vt:lpstr>Karbon Regular</vt:lpstr>
      <vt:lpstr>Karbon Semibold</vt:lpstr>
      <vt:lpstr>Office Theme</vt:lpstr>
      <vt:lpstr>T Levels – an NCFE Overview  Dawn Norman  NCFE Account Executive</vt:lpstr>
      <vt:lpstr>T Levels </vt:lpstr>
      <vt:lpstr>What is a T Level?</vt:lpstr>
      <vt:lpstr>T Levels – UCAS allocation </vt:lpstr>
      <vt:lpstr>Childcare and Education TQ – Content </vt:lpstr>
      <vt:lpstr>And…</vt:lpstr>
      <vt:lpstr>Health and Science</vt:lpstr>
      <vt:lpstr>Health</vt:lpstr>
      <vt:lpstr>Healthcare Science</vt:lpstr>
      <vt:lpstr>Science</vt:lpstr>
      <vt:lpstr>Digital/ Digital Support Services</vt:lpstr>
      <vt:lpstr>Student profile </vt:lpstr>
      <vt:lpstr>What could a T Level student study at University?</vt:lpstr>
      <vt:lpstr>PowerPoint Presentation</vt:lpstr>
      <vt:lpstr>PowerPoint Presentation</vt:lpstr>
      <vt:lpstr>Resources</vt:lpstr>
      <vt:lpstr>Resources, innovation and news updates</vt:lpstr>
      <vt:lpstr>PowerPoint Presentation</vt:lpstr>
      <vt:lpstr>Design principles</vt:lpstr>
      <vt:lpstr>PowerPoint Presentation</vt:lpstr>
      <vt:lpstr>PowerPoint Presentation</vt:lpstr>
      <vt:lpstr>PowerPoint Presentation</vt:lpstr>
      <vt:lpstr>PowerPoint Presentation</vt:lpstr>
      <vt:lpstr>PowerPoint Presentation</vt:lpstr>
      <vt:lpstr>Collaboration </vt:lpstr>
      <vt:lpstr>Collaborative opportunities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Dawn Norman</cp:lastModifiedBy>
  <cp:revision>116</cp:revision>
  <cp:lastPrinted>2019-11-07T20:27:41Z</cp:lastPrinted>
  <dcterms:created xsi:type="dcterms:W3CDTF">2018-06-20T09:08:42Z</dcterms:created>
  <dcterms:modified xsi:type="dcterms:W3CDTF">2020-02-13T18:46:34Z</dcterms:modified>
</cp:coreProperties>
</file>